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1" r:id="rId1"/>
  </p:sldMasterIdLst>
  <p:notesMasterIdLst>
    <p:notesMasterId r:id="rId60"/>
  </p:notesMasterIdLst>
  <p:sldIdLst>
    <p:sldId id="323" r:id="rId2"/>
    <p:sldId id="563" r:id="rId3"/>
    <p:sldId id="403" r:id="rId4"/>
    <p:sldId id="452" r:id="rId5"/>
    <p:sldId id="527" r:id="rId6"/>
    <p:sldId id="528" r:id="rId7"/>
    <p:sldId id="529" r:id="rId8"/>
    <p:sldId id="405" r:id="rId9"/>
    <p:sldId id="406" r:id="rId10"/>
    <p:sldId id="407" r:id="rId11"/>
    <p:sldId id="408" r:id="rId12"/>
    <p:sldId id="409" r:id="rId13"/>
    <p:sldId id="410" r:id="rId14"/>
    <p:sldId id="411" r:id="rId15"/>
    <p:sldId id="489" r:id="rId16"/>
    <p:sldId id="513" r:id="rId17"/>
    <p:sldId id="470" r:id="rId18"/>
    <p:sldId id="471" r:id="rId19"/>
    <p:sldId id="555" r:id="rId20"/>
    <p:sldId id="556" r:id="rId21"/>
    <p:sldId id="557" r:id="rId22"/>
    <p:sldId id="558" r:id="rId23"/>
    <p:sldId id="468" r:id="rId24"/>
    <p:sldId id="421" r:id="rId25"/>
    <p:sldId id="422" r:id="rId26"/>
    <p:sldId id="423" r:id="rId27"/>
    <p:sldId id="466" r:id="rId28"/>
    <p:sldId id="498" r:id="rId29"/>
    <p:sldId id="497" r:id="rId30"/>
    <p:sldId id="553" r:id="rId31"/>
    <p:sldId id="472" r:id="rId32"/>
    <p:sldId id="559" r:id="rId33"/>
    <p:sldId id="560" r:id="rId34"/>
    <p:sldId id="514" r:id="rId35"/>
    <p:sldId id="500" r:id="rId36"/>
    <p:sldId id="501" r:id="rId37"/>
    <p:sldId id="439" r:id="rId38"/>
    <p:sldId id="561" r:id="rId39"/>
    <p:sldId id="562" r:id="rId40"/>
    <p:sldId id="442" r:id="rId41"/>
    <p:sldId id="443" r:id="rId42"/>
    <p:sldId id="481" r:id="rId43"/>
    <p:sldId id="482" r:id="rId44"/>
    <p:sldId id="504" r:id="rId45"/>
    <p:sldId id="505" r:id="rId46"/>
    <p:sldId id="507" r:id="rId47"/>
    <p:sldId id="509" r:id="rId48"/>
    <p:sldId id="508" r:id="rId49"/>
    <p:sldId id="445" r:id="rId50"/>
    <p:sldId id="446" r:id="rId51"/>
    <p:sldId id="483" r:id="rId52"/>
    <p:sldId id="484" r:id="rId53"/>
    <p:sldId id="511" r:id="rId54"/>
    <p:sldId id="510" r:id="rId55"/>
    <p:sldId id="485" r:id="rId56"/>
    <p:sldId id="447" r:id="rId57"/>
    <p:sldId id="486" r:id="rId58"/>
    <p:sldId id="552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72"/>
    <p:restoredTop sz="50000" autoAdjust="0"/>
  </p:normalViewPr>
  <p:slideViewPr>
    <p:cSldViewPr snapToGrid="0" snapToObjects="1">
      <p:cViewPr varScale="1">
        <p:scale>
          <a:sx n="101" d="100"/>
          <a:sy n="101" d="100"/>
        </p:scale>
        <p:origin x="224" y="680"/>
      </p:cViewPr>
      <p:guideLst>
        <p:guide orient="horz" pos="2160"/>
        <p:guide pos="381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vlos protopapas" userId="74894_tp_dropbox" providerId="OAuth2" clId="{5C536DBD-38CF-CB41-803B-3C9BE3DAA780}"/>
    <pc:docChg chg="modSld">
      <pc:chgData name="pavlos protopapas" userId="74894_tp_dropbox" providerId="OAuth2" clId="{5C536DBD-38CF-CB41-803B-3C9BE3DAA780}" dt="2020-08-10T00:59:11.298" v="9" actId="20577"/>
      <pc:docMkLst>
        <pc:docMk/>
      </pc:docMkLst>
      <pc:sldChg chg="modSp">
        <pc:chgData name="pavlos protopapas" userId="74894_tp_dropbox" providerId="OAuth2" clId="{5C536DBD-38CF-CB41-803B-3C9BE3DAA780}" dt="2020-08-10T00:59:11.298" v="9" actId="20577"/>
        <pc:sldMkLst>
          <pc:docMk/>
          <pc:sldMk cId="457400925" sldId="323"/>
        </pc:sldMkLst>
        <pc:spChg chg="mod">
          <ac:chgData name="pavlos protopapas" userId="74894_tp_dropbox" providerId="OAuth2" clId="{5C536DBD-38CF-CB41-803B-3C9BE3DAA780}" dt="2020-08-10T00:59:11.298" v="9" actId="20577"/>
          <ac:spMkLst>
            <pc:docMk/>
            <pc:sldMk cId="457400925" sldId="323"/>
            <ac:spMk id="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728AC-4B4F-4348-A192-856689668E8F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51C37-763A-A544-96C6-A43233B49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8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37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5698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</p:spTree>
    <p:extLst>
      <p:ext uri="{BB962C8B-B14F-4D97-AF65-F5344CB8AC3E}">
        <p14:creationId xmlns:p14="http://schemas.microsoft.com/office/powerpoint/2010/main" val="267566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8991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7C549C9-F5A1-A545-9B6F-A032734905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176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5F3A431-4B05-674F-A8FD-CD709642281C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>
              <a:extLst>
                <a:ext uri="{FF2B5EF4-FFF2-40B4-BE49-F238E27FC236}">
                  <a16:creationId xmlns:a16="http://schemas.microsoft.com/office/drawing/2014/main" id="{863225A8-F6AD-6B4C-9FA2-E46AB25801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>
              <a:extLst>
                <a:ext uri="{FF2B5EF4-FFF2-40B4-BE49-F238E27FC236}">
                  <a16:creationId xmlns:a16="http://schemas.microsoft.com/office/drawing/2014/main" id="{8BB7C2FA-7277-8D45-8C56-7C0C909DC8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4112" y="470660"/>
            <a:ext cx="3803776" cy="2689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353DC9-6419-0C4D-92DA-7779587C1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36C282B-2DC8-0C4D-A2BD-A7793C3F1C7D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>
              <a:extLst>
                <a:ext uri="{FF2B5EF4-FFF2-40B4-BE49-F238E27FC236}">
                  <a16:creationId xmlns:a16="http://schemas.microsoft.com/office/drawing/2014/main" id="{359D76BA-4756-B543-AB2E-9711025A51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>
              <a:extLst>
                <a:ext uri="{FF2B5EF4-FFF2-40B4-BE49-F238E27FC236}">
                  <a16:creationId xmlns:a16="http://schemas.microsoft.com/office/drawing/2014/main" id="{CEA9405C-CCAF-E641-B4B8-6B81C29843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215DD222-190E-C24D-B6DC-9CCAAEE06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E3FF81F-3676-1E47-9C6A-1193B8C5C2F1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21" name="Picture 20" descr="iacs.png">
              <a:extLst>
                <a:ext uri="{FF2B5EF4-FFF2-40B4-BE49-F238E27FC236}">
                  <a16:creationId xmlns:a16="http://schemas.microsoft.com/office/drawing/2014/main" id="{A75DE9F9-E572-294B-AED3-AF9F117283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22" name="Picture 21" descr="harvard.png">
              <a:extLst>
                <a:ext uri="{FF2B5EF4-FFF2-40B4-BE49-F238E27FC236}">
                  <a16:creationId xmlns:a16="http://schemas.microsoft.com/office/drawing/2014/main" id="{4E5E182E-73F3-6243-AC68-4DA694E90E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A407A3A-1A34-CF4A-A1C2-DF39D416D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A0FFE6-8AB1-C348-B3F5-29FAC7066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11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914EBC-5267-AF4C-B401-D18D70B97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488E61-E2BF-144C-AA88-C6F4EE888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759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047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08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29B63EB-C6FE-FE4A-9F41-73B32EE5E421}"/>
              </a:ext>
            </a:extLst>
          </p:cNvPr>
          <p:cNvSpPr txBox="1">
            <a:spLocks/>
          </p:cNvSpPr>
          <p:nvPr/>
        </p:nvSpPr>
        <p:spPr>
          <a:xfrm>
            <a:off x="11366810" y="6443414"/>
            <a:ext cx="258623" cy="248304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fld id="{86CB4B4D-7CA3-9044-876B-883B54F8677D}" type="slidenum">
              <a:rPr lang="en-IN" kern="0" smtClean="0">
                <a:cs typeface="Calibri"/>
              </a:rPr>
              <a:pPr/>
              <a:t>‹#›</a:t>
            </a:fld>
            <a:endParaRPr lang="en-IN" kern="0">
              <a:cs typeface="Calibri"/>
            </a:endParaRP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F71FB77-628B-D148-9D48-87FBEDC0D714}"/>
              </a:ext>
            </a:extLst>
          </p:cNvPr>
          <p:cNvSpPr txBox="1">
            <a:spLocks/>
          </p:cNvSpPr>
          <p:nvPr userDrawn="1"/>
        </p:nvSpPr>
        <p:spPr>
          <a:xfrm>
            <a:off x="11366810" y="6443414"/>
            <a:ext cx="258623" cy="248304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fld id="{86CB4B4D-7CA3-9044-876B-883B54F8677D}" type="slidenum">
              <a:rPr lang="en-IN" kern="0" smtClean="0">
                <a:cs typeface="Calibri"/>
              </a:rPr>
              <a:pPr/>
              <a:t>‹#›</a:t>
            </a:fld>
            <a:endParaRPr lang="en-IN" kern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4836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0" r:id="rId8"/>
  </p:sldLayoutIdLst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50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1.png"/><Relationship Id="rId4" Type="http://schemas.openxmlformats.org/officeDocument/2006/relationships/image" Target="../media/image150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50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50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27.png"/><Relationship Id="rId4" Type="http://schemas.openxmlformats.org/officeDocument/2006/relationships/image" Target="../media/image10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53.png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55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1.png"/><Relationship Id="rId12" Type="http://schemas.openxmlformats.org/officeDocument/2006/relationships/image" Target="../media/image16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5.png"/><Relationship Id="rId5" Type="http://schemas.openxmlformats.org/officeDocument/2006/relationships/image" Target="../media/image100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Anatomy of NN</a:t>
            </a:r>
          </a:p>
        </p:txBody>
      </p:sp>
    </p:spTree>
    <p:extLst>
      <p:ext uri="{BB962C8B-B14F-4D97-AF65-F5344CB8AC3E}">
        <p14:creationId xmlns:p14="http://schemas.microsoft.com/office/powerpoint/2010/main" val="457400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129589"/>
            <a:ext cx="2576623" cy="1179095"/>
            <a:chOff x="3312867" y="1299411"/>
            <a:chExt cx="3996394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2213810"/>
              <a:ext cx="2167594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99129" y="4110788"/>
            <a:ext cx="2555358" cy="1179095"/>
            <a:chOff x="3312867" y="1299411"/>
            <a:chExt cx="3963412" cy="1828800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>
              <a:stCxn id="11" idx="6"/>
              <a:endCxn id="17" idx="2"/>
            </p:cNvCxnSpPr>
            <p:nvPr/>
          </p:nvCxnSpPr>
          <p:spPr>
            <a:xfrm flipV="1">
              <a:off x="5141667" y="2213810"/>
              <a:ext cx="2134612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299129" y="2129588"/>
            <a:ext cx="2576623" cy="1179095"/>
            <a:chOff x="3312867" y="1299411"/>
            <a:chExt cx="3996394" cy="1828800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14" idx="6"/>
              <a:endCxn id="67" idx="2"/>
            </p:cNvCxnSpPr>
            <p:nvPr/>
          </p:nvCxnSpPr>
          <p:spPr>
            <a:xfrm flipV="1">
              <a:off x="5141667" y="2208495"/>
              <a:ext cx="2167594" cy="531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7" idx="2"/>
          </p:cNvCxnSpPr>
          <p:nvPr/>
        </p:nvCxnSpPr>
        <p:spPr>
          <a:xfrm>
            <a:off x="2901601" y="2719137"/>
            <a:ext cx="1397528" cy="198119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blipFill rotWithShape="0"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282684" y="2544424"/>
                <a:ext cx="695861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684" y="2544424"/>
                <a:ext cx="695861" cy="246221"/>
              </a:xfrm>
              <a:prstGeom prst="rect">
                <a:avLst/>
              </a:prstGeom>
              <a:blipFill>
                <a:blip r:embed="rId5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265958" y="4570524"/>
                <a:ext cx="695861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958" y="4570524"/>
                <a:ext cx="695861" cy="246221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522530" y="1327484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Input layer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25600" y="1369426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latin typeface="Karla" charset="0"/>
                <a:ea typeface="Karla" charset="0"/>
                <a:cs typeface="Karla" charset="0"/>
              </a:rPr>
              <a:t>hidden layer 1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44815" y="1366851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output layer 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110788"/>
            <a:ext cx="2555360" cy="1179095"/>
            <a:chOff x="3439720" y="1249823"/>
            <a:chExt cx="3963415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6854487" y="3633477"/>
            <a:ext cx="2576623" cy="1701954"/>
            <a:chOff x="3312867" y="488446"/>
            <a:chExt cx="3996394" cy="2639765"/>
          </a:xfrm>
        </p:grpSpPr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V="1">
              <a:off x="5141667" y="488446"/>
              <a:ext cx="2167594" cy="172536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2922864" y="2126160"/>
            <a:ext cx="5131983" cy="2574176"/>
            <a:chOff x="-2818142" y="1299411"/>
            <a:chExt cx="7959809" cy="3992599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219129"/>
              <a:ext cx="2134615" cy="307288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Straight Arrow Connector 68"/>
          <p:cNvCxnSpPr>
            <a:stCxn id="14" idx="6"/>
            <a:endCxn id="61" idx="2"/>
          </p:cNvCxnSpPr>
          <p:nvPr/>
        </p:nvCxnSpPr>
        <p:spPr>
          <a:xfrm>
            <a:off x="5478224" y="2719136"/>
            <a:ext cx="1376263" cy="202674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1" idx="6"/>
            <a:endCxn id="67" idx="2"/>
          </p:cNvCxnSpPr>
          <p:nvPr/>
        </p:nvCxnSpPr>
        <p:spPr>
          <a:xfrm flipV="1">
            <a:off x="5478224" y="2715708"/>
            <a:ext cx="1397528" cy="198462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7" idx="6"/>
          </p:cNvCxnSpPr>
          <p:nvPr/>
        </p:nvCxnSpPr>
        <p:spPr>
          <a:xfrm>
            <a:off x="8054847" y="2715708"/>
            <a:ext cx="1376263" cy="96000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6833222" y="2584994"/>
                <a:ext cx="695861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222" y="2584994"/>
                <a:ext cx="695861" cy="246221"/>
              </a:xfrm>
              <a:prstGeom prst="rect">
                <a:avLst/>
              </a:prstGeom>
              <a:blipFill>
                <a:blip r:embed="rId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6833222" y="4563132"/>
                <a:ext cx="695861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222" y="4563132"/>
                <a:ext cx="695861" cy="246221"/>
              </a:xfrm>
              <a:prstGeom prst="rect">
                <a:avLst/>
              </a:prstGeom>
              <a:blipFill>
                <a:blip r:embed="rId8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Oval 73"/>
          <p:cNvSpPr>
            <a:spLocks noChangeAspect="1"/>
          </p:cNvSpPr>
          <p:nvPr/>
        </p:nvSpPr>
        <p:spPr>
          <a:xfrm>
            <a:off x="9452375" y="304392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1366851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2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5726F9F-4EAD-F44D-97ED-F986C5C683B3}"/>
              </a:ext>
            </a:extLst>
          </p:cNvPr>
          <p:cNvCxnSpPr/>
          <p:nvPr/>
        </p:nvCxnSpPr>
        <p:spPr>
          <a:xfrm>
            <a:off x="4888677" y="2129588"/>
            <a:ext cx="0" cy="117909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D141F7C-23DF-804B-8BBE-E9926CB3FC99}"/>
              </a:ext>
            </a:extLst>
          </p:cNvPr>
          <p:cNvCxnSpPr/>
          <p:nvPr/>
        </p:nvCxnSpPr>
        <p:spPr>
          <a:xfrm>
            <a:off x="4878180" y="4119477"/>
            <a:ext cx="0" cy="117909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AF43269-ADD0-F845-9125-5CBADA05400C}"/>
              </a:ext>
            </a:extLst>
          </p:cNvPr>
          <p:cNvCxnSpPr/>
          <p:nvPr/>
        </p:nvCxnSpPr>
        <p:spPr>
          <a:xfrm>
            <a:off x="7473423" y="2123584"/>
            <a:ext cx="0" cy="117909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59AD002-F584-354D-BB25-49E16BDD352D}"/>
              </a:ext>
            </a:extLst>
          </p:cNvPr>
          <p:cNvCxnSpPr/>
          <p:nvPr/>
        </p:nvCxnSpPr>
        <p:spPr>
          <a:xfrm>
            <a:off x="7473422" y="4156446"/>
            <a:ext cx="0" cy="117909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CB58E27-6E50-2A47-8D39-77B298656E22}"/>
                  </a:ext>
                </a:extLst>
              </p:cNvPr>
              <p:cNvSpPr txBox="1"/>
              <p:nvPr/>
            </p:nvSpPr>
            <p:spPr>
              <a:xfrm>
                <a:off x="4795178" y="2535487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CB58E27-6E50-2A47-8D39-77B298656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178" y="2535487"/>
                <a:ext cx="695861" cy="276999"/>
              </a:xfrm>
              <a:prstGeom prst="rect">
                <a:avLst/>
              </a:prstGeom>
              <a:blipFill>
                <a:blip r:embed="rId4"/>
                <a:stretch>
                  <a:fillRect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CD5261D-7DAF-1548-B66B-624CAE4F30C5}"/>
                  </a:ext>
                </a:extLst>
              </p:cNvPr>
              <p:cNvSpPr txBox="1"/>
              <p:nvPr/>
            </p:nvSpPr>
            <p:spPr>
              <a:xfrm>
                <a:off x="4743900" y="4525373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CD5261D-7DAF-1548-B66B-624CAE4F3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900" y="4525373"/>
                <a:ext cx="695861" cy="276999"/>
              </a:xfrm>
              <a:prstGeom prst="rect">
                <a:avLst/>
              </a:prstGeom>
              <a:blipFill>
                <a:blip r:embed="rId9"/>
                <a:stretch>
                  <a:fillRect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0F9029B-FC1B-E24B-B0C8-050749D22F6B}"/>
                  </a:ext>
                </a:extLst>
              </p:cNvPr>
              <p:cNvSpPr txBox="1"/>
              <p:nvPr/>
            </p:nvSpPr>
            <p:spPr>
              <a:xfrm>
                <a:off x="7358985" y="2545543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0F9029B-FC1B-E24B-B0C8-050749D22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985" y="2545543"/>
                <a:ext cx="695861" cy="276999"/>
              </a:xfrm>
              <a:prstGeom prst="rect">
                <a:avLst/>
              </a:prstGeom>
              <a:blipFill>
                <a:blip r:embed="rId10"/>
                <a:stretch>
                  <a:fillRect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512C91-B42F-B743-8B48-BA50DDFBDBAC}"/>
                  </a:ext>
                </a:extLst>
              </p:cNvPr>
              <p:cNvSpPr txBox="1"/>
              <p:nvPr/>
            </p:nvSpPr>
            <p:spPr>
              <a:xfrm>
                <a:off x="7358985" y="4554443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512C91-B42F-B743-8B48-BA50DDFBD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985" y="4554443"/>
                <a:ext cx="695861" cy="276999"/>
              </a:xfrm>
              <a:prstGeom prst="rect">
                <a:avLst/>
              </a:prstGeom>
              <a:blipFill>
                <a:blip r:embed="rId11"/>
                <a:stretch>
                  <a:fillRect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9247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129589"/>
            <a:ext cx="2576623" cy="1179095"/>
            <a:chOff x="3312867" y="1299411"/>
            <a:chExt cx="3996394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2213810"/>
              <a:ext cx="2167594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/>
          <p:cNvSpPr>
            <a:spLocks noChangeAspect="1"/>
          </p:cNvSpPr>
          <p:nvPr/>
        </p:nvSpPr>
        <p:spPr>
          <a:xfrm>
            <a:off x="4299129" y="411078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4299129" y="212958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4" idx="6"/>
          </p:cNvCxnSpPr>
          <p:nvPr/>
        </p:nvCxnSpPr>
        <p:spPr>
          <a:xfrm>
            <a:off x="2901601" y="2719137"/>
            <a:ext cx="1397528" cy="198119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blipFill rotWithShape="0"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522530" y="1327484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Input layer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25600" y="1369426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244815" y="1366851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output layer 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110788"/>
            <a:ext cx="2555360" cy="1179095"/>
            <a:chOff x="3439720" y="1249823"/>
            <a:chExt cx="3963415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6854487" y="3633477"/>
            <a:ext cx="2576623" cy="1701954"/>
            <a:chOff x="3312867" y="488446"/>
            <a:chExt cx="3996394" cy="2639765"/>
          </a:xfrm>
        </p:grpSpPr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V="1">
              <a:off x="5141667" y="488446"/>
              <a:ext cx="2167594" cy="172536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2922864" y="2126160"/>
            <a:ext cx="5131983" cy="2574176"/>
            <a:chOff x="-2818142" y="1299411"/>
            <a:chExt cx="7959809" cy="3992599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219129"/>
              <a:ext cx="2134615" cy="307288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</p:cNvCxnSpPr>
          <p:nvPr/>
        </p:nvCxnSpPr>
        <p:spPr>
          <a:xfrm>
            <a:off x="8054847" y="2715708"/>
            <a:ext cx="1376263" cy="96000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 rot="16200000">
                <a:off x="6914157" y="2680092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914157" y="2680092"/>
                <a:ext cx="695861" cy="276999"/>
              </a:xfrm>
              <a:prstGeom prst="rect">
                <a:avLst/>
              </a:prstGeom>
              <a:blipFill>
                <a:blip r:embed="rId5"/>
                <a:stretch>
                  <a:fillRect t="-34545" r="-8696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Oval 73"/>
          <p:cNvSpPr>
            <a:spLocks noChangeAspect="1"/>
          </p:cNvSpPr>
          <p:nvPr/>
        </p:nvSpPr>
        <p:spPr>
          <a:xfrm>
            <a:off x="9452375" y="304392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1366851"/>
            <a:ext cx="217040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46366" y="2449260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035270" y="4458644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755677" y="5812742"/>
            <a:ext cx="10012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the number of layers.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D59F169-7BB3-CD48-B07D-C2C77DCCEFDD}"/>
              </a:ext>
            </a:extLst>
          </p:cNvPr>
          <p:cNvCxnSpPr/>
          <p:nvPr/>
        </p:nvCxnSpPr>
        <p:spPr>
          <a:xfrm>
            <a:off x="4888677" y="2129588"/>
            <a:ext cx="0" cy="117909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0B9F52C-2AAB-7042-ACDA-954E62A952E5}"/>
              </a:ext>
            </a:extLst>
          </p:cNvPr>
          <p:cNvCxnSpPr/>
          <p:nvPr/>
        </p:nvCxnSpPr>
        <p:spPr>
          <a:xfrm>
            <a:off x="4888677" y="4102813"/>
            <a:ext cx="0" cy="117909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6F9093F-9C79-274B-A3A6-54CA104AB35F}"/>
              </a:ext>
            </a:extLst>
          </p:cNvPr>
          <p:cNvCxnSpPr/>
          <p:nvPr/>
        </p:nvCxnSpPr>
        <p:spPr>
          <a:xfrm>
            <a:off x="7473423" y="2144434"/>
            <a:ext cx="0" cy="117909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BE7A835-4ADD-E34D-9EE4-EDC535D5374D}"/>
              </a:ext>
            </a:extLst>
          </p:cNvPr>
          <p:cNvCxnSpPr/>
          <p:nvPr/>
        </p:nvCxnSpPr>
        <p:spPr>
          <a:xfrm>
            <a:off x="7473423" y="4156335"/>
            <a:ext cx="0" cy="117909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1A5A0FA-8A39-EF45-91DC-8BD8C262AE6E}"/>
                  </a:ext>
                </a:extLst>
              </p:cNvPr>
              <p:cNvSpPr txBox="1"/>
              <p:nvPr/>
            </p:nvSpPr>
            <p:spPr>
              <a:xfrm rot="16200000">
                <a:off x="6906949" y="4707502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1A5A0FA-8A39-EF45-91DC-8BD8C262A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906949" y="4707502"/>
                <a:ext cx="695861" cy="276999"/>
              </a:xfrm>
              <a:prstGeom prst="rect">
                <a:avLst/>
              </a:prstGeom>
              <a:blipFill>
                <a:blip r:embed="rId6"/>
                <a:stretch>
                  <a:fillRect t="-32143" r="-13043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B486D2-1643-6743-9F09-F0EA4F48C4AD}"/>
                  </a:ext>
                </a:extLst>
              </p:cNvPr>
              <p:cNvSpPr txBox="1"/>
              <p:nvPr/>
            </p:nvSpPr>
            <p:spPr>
              <a:xfrm>
                <a:off x="7358985" y="2545543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B486D2-1643-6743-9F09-F0EA4F48C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985" y="2545543"/>
                <a:ext cx="695861" cy="276999"/>
              </a:xfrm>
              <a:prstGeom prst="rect">
                <a:avLst/>
              </a:prstGeom>
              <a:blipFill>
                <a:blip r:embed="rId7"/>
                <a:stretch>
                  <a:fillRect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02FCBAD-7D7E-B449-8DA8-6203DF16E999}"/>
                  </a:ext>
                </a:extLst>
              </p:cNvPr>
              <p:cNvSpPr txBox="1"/>
              <p:nvPr/>
            </p:nvSpPr>
            <p:spPr>
              <a:xfrm>
                <a:off x="7399386" y="4581336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02FCBAD-7D7E-B449-8DA8-6203DF16E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386" y="4581336"/>
                <a:ext cx="695861" cy="276999"/>
              </a:xfrm>
              <a:prstGeom prst="rect">
                <a:avLst/>
              </a:prstGeom>
              <a:blipFill>
                <a:blip r:embed="rId4"/>
                <a:stretch>
                  <a:fillRect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2EFEBF7-A248-BE44-A060-D57DF1890C79}"/>
                  </a:ext>
                </a:extLst>
              </p:cNvPr>
              <p:cNvSpPr txBox="1"/>
              <p:nvPr/>
            </p:nvSpPr>
            <p:spPr>
              <a:xfrm>
                <a:off x="4282684" y="2544424"/>
                <a:ext cx="695861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2EFEBF7-A248-BE44-A060-D57DF1890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684" y="2544424"/>
                <a:ext cx="695861" cy="246221"/>
              </a:xfrm>
              <a:prstGeom prst="rect">
                <a:avLst/>
              </a:prstGeom>
              <a:blipFill>
                <a:blip r:embed="rId8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B1BA66E-21D4-7841-B213-BC56F82C85CE}"/>
                  </a:ext>
                </a:extLst>
              </p:cNvPr>
              <p:cNvSpPr txBox="1"/>
              <p:nvPr/>
            </p:nvSpPr>
            <p:spPr>
              <a:xfrm>
                <a:off x="4265958" y="4570524"/>
                <a:ext cx="695861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B1BA66E-21D4-7841-B213-BC56F82C8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958" y="4570524"/>
                <a:ext cx="695861" cy="246221"/>
              </a:xfrm>
              <a:prstGeom prst="rect">
                <a:avLst/>
              </a:prstGeom>
              <a:blipFill>
                <a:blip r:embed="rId9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84CFBD3-D66D-8A48-A9A5-808C666BE760}"/>
                  </a:ext>
                </a:extLst>
              </p:cNvPr>
              <p:cNvSpPr txBox="1"/>
              <p:nvPr/>
            </p:nvSpPr>
            <p:spPr>
              <a:xfrm>
                <a:off x="4795178" y="2535487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84CFBD3-D66D-8A48-A9A5-808C666BE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178" y="2535487"/>
                <a:ext cx="695861" cy="276999"/>
              </a:xfrm>
              <a:prstGeom prst="rect">
                <a:avLst/>
              </a:prstGeom>
              <a:blipFill>
                <a:blip r:embed="rId4"/>
                <a:stretch>
                  <a:fillRect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069413C-8442-3448-A2F8-AB6842650006}"/>
                  </a:ext>
                </a:extLst>
              </p:cNvPr>
              <p:cNvSpPr txBox="1"/>
              <p:nvPr/>
            </p:nvSpPr>
            <p:spPr>
              <a:xfrm>
                <a:off x="4743900" y="4525373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069413C-8442-3448-A2F8-AB6842650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900" y="4525373"/>
                <a:ext cx="695861" cy="276999"/>
              </a:xfrm>
              <a:prstGeom prst="rect">
                <a:avLst/>
              </a:prstGeom>
              <a:blipFill>
                <a:blip r:embed="rId10"/>
                <a:stretch>
                  <a:fillRect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211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2922864" y="2204535"/>
            <a:ext cx="5131983" cy="2966064"/>
            <a:chOff x="-2818142" y="1299411"/>
            <a:chExt cx="7959809" cy="4600426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358150"/>
              <a:ext cx="2098471" cy="354168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599852"/>
            <a:ext cx="2553320" cy="1179095"/>
            <a:chOff x="3312867" y="1299411"/>
            <a:chExt cx="3960251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1745005"/>
              <a:ext cx="2131451" cy="46880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1" idx="2"/>
          </p:cNvCxnSpPr>
          <p:nvPr/>
        </p:nvCxnSpPr>
        <p:spPr>
          <a:xfrm>
            <a:off x="2901601" y="3189400"/>
            <a:ext cx="1397526" cy="243224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blipFill rotWithShape="0"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/>
          <p:cNvSpPr>
            <a:spLocks noChangeAspect="1"/>
          </p:cNvSpPr>
          <p:nvPr/>
        </p:nvSpPr>
        <p:spPr>
          <a:xfrm>
            <a:off x="4275826" y="2297595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4299127" y="503209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522530" y="922533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Input layer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25600" y="964475"/>
            <a:ext cx="21704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1, 3 nodes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244815" y="961900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output layer 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581051"/>
            <a:ext cx="2555358" cy="1179095"/>
            <a:chOff x="3439720" y="1249823"/>
            <a:chExt cx="3963412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2" cy="67932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  <a:endCxn id="74" idx="2"/>
          </p:cNvCxnSpPr>
          <p:nvPr/>
        </p:nvCxnSpPr>
        <p:spPr>
          <a:xfrm>
            <a:off x="8054847" y="2794083"/>
            <a:ext cx="1365318" cy="134857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6854487" y="4142659"/>
            <a:ext cx="2565678" cy="2041860"/>
            <a:chOff x="3312867" y="548811"/>
            <a:chExt cx="3979419" cy="3166965"/>
          </a:xfrm>
        </p:grpSpPr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312867" y="1886976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>
              <a:stCxn id="61" idx="6"/>
              <a:endCxn id="74" idx="2"/>
            </p:cNvCxnSpPr>
            <p:nvPr/>
          </p:nvCxnSpPr>
          <p:spPr>
            <a:xfrm flipV="1">
              <a:off x="5141667" y="548811"/>
              <a:ext cx="2150619" cy="225256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Oval 73"/>
          <p:cNvSpPr>
            <a:spLocks noChangeAspect="1"/>
          </p:cNvSpPr>
          <p:nvPr/>
        </p:nvSpPr>
        <p:spPr>
          <a:xfrm>
            <a:off x="9420165" y="355311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961900"/>
            <a:ext cx="21704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n</a:t>
            </a:r>
          </a:p>
          <a:p>
            <a:pPr algn="ctr"/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3 nodes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95029" y="3963571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7" name="Oval 46"/>
          <p:cNvSpPr>
            <a:spLocks noChangeAspect="1"/>
          </p:cNvSpPr>
          <p:nvPr/>
        </p:nvSpPr>
        <p:spPr>
          <a:xfrm>
            <a:off x="4220313" y="3618593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>
            <a:stCxn id="4" idx="6"/>
            <a:endCxn id="47" idx="2"/>
          </p:cNvCxnSpPr>
          <p:nvPr/>
        </p:nvCxnSpPr>
        <p:spPr>
          <a:xfrm>
            <a:off x="2901601" y="3189400"/>
            <a:ext cx="1318712" cy="101874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1" idx="3"/>
            <a:endCxn id="47" idx="2"/>
          </p:cNvCxnSpPr>
          <p:nvPr/>
        </p:nvCxnSpPr>
        <p:spPr>
          <a:xfrm flipV="1">
            <a:off x="2889695" y="4208141"/>
            <a:ext cx="1330618" cy="96245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>
            <a:spLocks noChangeAspect="1"/>
          </p:cNvSpPr>
          <p:nvPr/>
        </p:nvSpPr>
        <p:spPr>
          <a:xfrm>
            <a:off x="6820239" y="3592017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/>
          <p:cNvCxnSpPr>
            <a:stCxn id="56" idx="6"/>
            <a:endCxn id="74" idx="2"/>
          </p:cNvCxnSpPr>
          <p:nvPr/>
        </p:nvCxnSpPr>
        <p:spPr>
          <a:xfrm flipV="1">
            <a:off x="7999334" y="4142659"/>
            <a:ext cx="1420831" cy="3890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289571D-9776-8642-AF87-8E3C69C430A5}"/>
              </a:ext>
            </a:extLst>
          </p:cNvPr>
          <p:cNvCxnSpPr/>
          <p:nvPr/>
        </p:nvCxnSpPr>
        <p:spPr>
          <a:xfrm>
            <a:off x="4888677" y="2297595"/>
            <a:ext cx="0" cy="117909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183A0F0-BDCD-8A49-B03D-2A63C40B0F7E}"/>
              </a:ext>
            </a:extLst>
          </p:cNvPr>
          <p:cNvCxnSpPr/>
          <p:nvPr/>
        </p:nvCxnSpPr>
        <p:spPr>
          <a:xfrm>
            <a:off x="4876987" y="3618593"/>
            <a:ext cx="0" cy="117909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551ABA8-9108-834B-972B-80C92E86AB5A}"/>
              </a:ext>
            </a:extLst>
          </p:cNvPr>
          <p:cNvCxnSpPr/>
          <p:nvPr/>
        </p:nvCxnSpPr>
        <p:spPr>
          <a:xfrm>
            <a:off x="4876987" y="5032098"/>
            <a:ext cx="0" cy="117909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C3F5319-530F-5F49-80F8-E79EFD0CCBE6}"/>
              </a:ext>
            </a:extLst>
          </p:cNvPr>
          <p:cNvCxnSpPr/>
          <p:nvPr/>
        </p:nvCxnSpPr>
        <p:spPr>
          <a:xfrm>
            <a:off x="7457481" y="2204535"/>
            <a:ext cx="0" cy="117909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EF365A6-59D8-A841-BD21-317E85BE8F2C}"/>
              </a:ext>
            </a:extLst>
          </p:cNvPr>
          <p:cNvCxnSpPr/>
          <p:nvPr/>
        </p:nvCxnSpPr>
        <p:spPr>
          <a:xfrm>
            <a:off x="7457481" y="3592017"/>
            <a:ext cx="0" cy="117909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3792E0A-96E8-A24E-929F-66AB4B08E2D8}"/>
              </a:ext>
            </a:extLst>
          </p:cNvPr>
          <p:cNvCxnSpPr/>
          <p:nvPr/>
        </p:nvCxnSpPr>
        <p:spPr>
          <a:xfrm>
            <a:off x="7452076" y="5019035"/>
            <a:ext cx="0" cy="117909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081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2922864" y="2204535"/>
            <a:ext cx="5131983" cy="2966064"/>
            <a:chOff x="-2818142" y="1299411"/>
            <a:chExt cx="7959809" cy="4600426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358150"/>
              <a:ext cx="2098471" cy="354168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599852"/>
            <a:ext cx="2553320" cy="1179095"/>
            <a:chOff x="3312867" y="1299411"/>
            <a:chExt cx="3960251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1745005"/>
              <a:ext cx="2131451" cy="46880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1" idx="2"/>
          </p:cNvCxnSpPr>
          <p:nvPr/>
        </p:nvCxnSpPr>
        <p:spPr>
          <a:xfrm>
            <a:off x="2901601" y="3189400"/>
            <a:ext cx="1397526" cy="243224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blipFill rotWithShape="0"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/>
          <p:cNvSpPr>
            <a:spLocks noChangeAspect="1"/>
          </p:cNvSpPr>
          <p:nvPr/>
        </p:nvSpPr>
        <p:spPr>
          <a:xfrm>
            <a:off x="4275826" y="2297595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4299127" y="503209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522530" y="922533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Input layer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25600" y="964475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1,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244815" y="961900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output layer 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581051"/>
            <a:ext cx="2555358" cy="1179095"/>
            <a:chOff x="3439720" y="1249823"/>
            <a:chExt cx="3963412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2" cy="67932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  <a:endCxn id="74" idx="2"/>
          </p:cNvCxnSpPr>
          <p:nvPr/>
        </p:nvCxnSpPr>
        <p:spPr>
          <a:xfrm>
            <a:off x="8054847" y="2794083"/>
            <a:ext cx="1365318" cy="134857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6854487" y="4142659"/>
            <a:ext cx="2565678" cy="2041860"/>
            <a:chOff x="3312867" y="548811"/>
            <a:chExt cx="3979419" cy="3166965"/>
          </a:xfrm>
        </p:grpSpPr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312867" y="1886976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>
              <a:stCxn id="61" idx="6"/>
              <a:endCxn id="74" idx="2"/>
            </p:cNvCxnSpPr>
            <p:nvPr/>
          </p:nvCxnSpPr>
          <p:spPr>
            <a:xfrm flipV="1">
              <a:off x="5141667" y="548811"/>
              <a:ext cx="2150619" cy="225256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Oval 73"/>
          <p:cNvSpPr>
            <a:spLocks noChangeAspect="1"/>
          </p:cNvSpPr>
          <p:nvPr/>
        </p:nvSpPr>
        <p:spPr>
          <a:xfrm>
            <a:off x="9420165" y="355311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961900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95029" y="3963571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 rot="16200000">
            <a:off x="4581558" y="3934985"/>
            <a:ext cx="3121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0223" y="3883115"/>
            <a:ext cx="660400" cy="596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46009" y="324433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Karla" charset="0"/>
                <a:ea typeface="Karla" charset="0"/>
                <a:cs typeface="Karla" charset="0"/>
              </a:rPr>
              <a:t>m nodes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190992" y="1427024"/>
            <a:ext cx="140455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m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nodes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119417" y="6323020"/>
            <a:ext cx="8693895" cy="461665"/>
          </a:xfrm>
          <a:prstGeom prst="rect">
            <a:avLst/>
          </a:prstGeom>
          <a:solidFill>
            <a:srgbClr val="F9F9F9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the number of nodes.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F8BE81B-98DC-C147-835E-77D8C1E24210}"/>
              </a:ext>
            </a:extLst>
          </p:cNvPr>
          <p:cNvCxnSpPr/>
          <p:nvPr/>
        </p:nvCxnSpPr>
        <p:spPr>
          <a:xfrm>
            <a:off x="4922304" y="2297595"/>
            <a:ext cx="0" cy="117909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94DC7CB-8598-1344-85D4-53C29C03E879}"/>
              </a:ext>
            </a:extLst>
          </p:cNvPr>
          <p:cNvCxnSpPr/>
          <p:nvPr/>
        </p:nvCxnSpPr>
        <p:spPr>
          <a:xfrm>
            <a:off x="4922304" y="5019035"/>
            <a:ext cx="0" cy="117909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925DAB1-6617-174C-9A39-ABFC20EAE1C3}"/>
              </a:ext>
            </a:extLst>
          </p:cNvPr>
          <p:cNvCxnSpPr/>
          <p:nvPr/>
        </p:nvCxnSpPr>
        <p:spPr>
          <a:xfrm>
            <a:off x="7485761" y="2204535"/>
            <a:ext cx="0" cy="117909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F923194-6D02-9643-B3CF-907351ABD024}"/>
              </a:ext>
            </a:extLst>
          </p:cNvPr>
          <p:cNvCxnSpPr/>
          <p:nvPr/>
        </p:nvCxnSpPr>
        <p:spPr>
          <a:xfrm>
            <a:off x="7485761" y="5019035"/>
            <a:ext cx="0" cy="117909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12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2922864" y="2204535"/>
            <a:ext cx="5131983" cy="2966064"/>
            <a:chOff x="-2818142" y="1299411"/>
            <a:chExt cx="7959809" cy="4600426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358150"/>
              <a:ext cx="2098471" cy="354168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599852"/>
            <a:ext cx="2553320" cy="1179095"/>
            <a:chOff x="3312867" y="1299411"/>
            <a:chExt cx="3960251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1745005"/>
              <a:ext cx="2131451" cy="46880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1" idx="2"/>
          </p:cNvCxnSpPr>
          <p:nvPr/>
        </p:nvCxnSpPr>
        <p:spPr>
          <a:xfrm>
            <a:off x="2901601" y="3189400"/>
            <a:ext cx="1397526" cy="243224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blipFill rotWithShape="0"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/>
          <p:cNvSpPr>
            <a:spLocks noChangeAspect="1"/>
          </p:cNvSpPr>
          <p:nvPr/>
        </p:nvSpPr>
        <p:spPr>
          <a:xfrm>
            <a:off x="4275826" y="2297595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4299127" y="503209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522530" y="922533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Input layer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25600" y="964475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1,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244815" y="961900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output layer 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581051"/>
            <a:ext cx="2555358" cy="1179095"/>
            <a:chOff x="3439720" y="1249823"/>
            <a:chExt cx="3963412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2" cy="67932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  <a:endCxn id="74" idx="2"/>
          </p:cNvCxnSpPr>
          <p:nvPr/>
        </p:nvCxnSpPr>
        <p:spPr>
          <a:xfrm>
            <a:off x="8054847" y="2794083"/>
            <a:ext cx="1365318" cy="134857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6854487" y="4142659"/>
            <a:ext cx="2565678" cy="2041860"/>
            <a:chOff x="3312867" y="548811"/>
            <a:chExt cx="3979419" cy="3166965"/>
          </a:xfrm>
        </p:grpSpPr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312867" y="1886976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>
              <a:stCxn id="61" idx="6"/>
              <a:endCxn id="74" idx="2"/>
            </p:cNvCxnSpPr>
            <p:nvPr/>
          </p:nvCxnSpPr>
          <p:spPr>
            <a:xfrm flipV="1">
              <a:off x="5141667" y="548811"/>
              <a:ext cx="2150619" cy="225256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Oval 73"/>
          <p:cNvSpPr>
            <a:spLocks noChangeAspect="1"/>
          </p:cNvSpPr>
          <p:nvPr/>
        </p:nvSpPr>
        <p:spPr>
          <a:xfrm>
            <a:off x="9420165" y="355311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961900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95029" y="3963571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 rot="16200000">
            <a:off x="4581558" y="3934985"/>
            <a:ext cx="3121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0223" y="3883115"/>
            <a:ext cx="660400" cy="596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46009" y="324433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Karla" charset="0"/>
                <a:ea typeface="Karla" charset="0"/>
                <a:cs typeface="Karla" charset="0"/>
              </a:rPr>
              <a:t>m nodes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190992" y="1427024"/>
            <a:ext cx="140455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m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nodes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321200" y="6312223"/>
            <a:ext cx="6482019" cy="461665"/>
          </a:xfrm>
          <a:prstGeom prst="rect">
            <a:avLst/>
          </a:prstGeom>
          <a:solidFill>
            <a:srgbClr val="F9F9F9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Number of inputs is specified by the data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0" name="Rectangle 39"/>
          <p:cNvSpPr/>
          <p:nvPr/>
        </p:nvSpPr>
        <p:spPr>
          <a:xfrm rot="16200000">
            <a:off x="-469182" y="3619885"/>
            <a:ext cx="292740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Karla" charset="0"/>
                <a:ea typeface="Karla" charset="0"/>
                <a:cs typeface="Karla" charset="0"/>
              </a:rPr>
              <a:t>Number of inputs </a:t>
            </a:r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d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549FA51-08DE-3545-B85D-5D841628156F}"/>
              </a:ext>
            </a:extLst>
          </p:cNvPr>
          <p:cNvCxnSpPr/>
          <p:nvPr/>
        </p:nvCxnSpPr>
        <p:spPr>
          <a:xfrm>
            <a:off x="4922304" y="2297595"/>
            <a:ext cx="0" cy="117909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CF54B6A-6047-7A4E-8B51-DBDA4106F640}"/>
              </a:ext>
            </a:extLst>
          </p:cNvPr>
          <p:cNvCxnSpPr/>
          <p:nvPr/>
        </p:nvCxnSpPr>
        <p:spPr>
          <a:xfrm>
            <a:off x="4922304" y="5019035"/>
            <a:ext cx="0" cy="117909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62BCDD1-5B7F-6045-8543-A1A42EB8F028}"/>
              </a:ext>
            </a:extLst>
          </p:cNvPr>
          <p:cNvCxnSpPr/>
          <p:nvPr/>
        </p:nvCxnSpPr>
        <p:spPr>
          <a:xfrm>
            <a:off x="7485761" y="2204535"/>
            <a:ext cx="0" cy="117909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3AD49F2-9F71-4248-9FA6-D0F3C3A2CEFE}"/>
              </a:ext>
            </a:extLst>
          </p:cNvPr>
          <p:cNvCxnSpPr/>
          <p:nvPr/>
        </p:nvCxnSpPr>
        <p:spPr>
          <a:xfrm>
            <a:off x="7485761" y="5019035"/>
            <a:ext cx="0" cy="117909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60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196" name="Group 195"/>
          <p:cNvGrpSpPr/>
          <p:nvPr/>
        </p:nvGrpSpPr>
        <p:grpSpPr>
          <a:xfrm>
            <a:off x="2117991" y="1537253"/>
            <a:ext cx="9108778" cy="4433172"/>
            <a:chOff x="2396286" y="1588957"/>
            <a:chExt cx="8457958" cy="4116423"/>
          </a:xfrm>
        </p:grpSpPr>
        <p:sp>
          <p:nvSpPr>
            <p:cNvPr id="181" name="Rectangle 180"/>
            <p:cNvSpPr/>
            <p:nvPr/>
          </p:nvSpPr>
          <p:spPr>
            <a:xfrm>
              <a:off x="2460411" y="2253816"/>
              <a:ext cx="1079292" cy="204306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8911324" y="2610417"/>
              <a:ext cx="1079292" cy="145761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6745522" y="1588957"/>
              <a:ext cx="1079292" cy="35076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4392118" y="1588957"/>
              <a:ext cx="1079292" cy="35076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551699" y="1792586"/>
              <a:ext cx="706970" cy="3029897"/>
              <a:chOff x="4551699" y="1792586"/>
              <a:chExt cx="706970" cy="3029897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4554581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4554237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4552043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4551699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6950047" y="1774480"/>
              <a:ext cx="720561" cy="3029897"/>
              <a:chOff x="4534281" y="1792586"/>
              <a:chExt cx="720561" cy="3029897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4541519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4550754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4543334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4534281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" name="Straight Arrow Connector 14"/>
            <p:cNvCxnSpPr>
              <a:stCxn id="8" idx="6"/>
            </p:cNvCxnSpPr>
            <p:nvPr/>
          </p:nvCxnSpPr>
          <p:spPr>
            <a:xfrm>
              <a:off x="5258669" y="2145671"/>
              <a:ext cx="1702625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8" idx="6"/>
              <a:endCxn id="55" idx="2"/>
            </p:cNvCxnSpPr>
            <p:nvPr/>
          </p:nvCxnSpPr>
          <p:spPr>
            <a:xfrm>
              <a:off x="5258669" y="2145671"/>
              <a:ext cx="1707851" cy="75898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8" idx="6"/>
              <a:endCxn id="62" idx="2"/>
            </p:cNvCxnSpPr>
            <p:nvPr/>
          </p:nvCxnSpPr>
          <p:spPr>
            <a:xfrm>
              <a:off x="5258669" y="2145671"/>
              <a:ext cx="1691378" cy="23056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8" idx="6"/>
              <a:endCxn id="56" idx="2"/>
            </p:cNvCxnSpPr>
            <p:nvPr/>
          </p:nvCxnSpPr>
          <p:spPr>
            <a:xfrm>
              <a:off x="5258669" y="2145671"/>
              <a:ext cx="1700431" cy="15285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47" idx="6"/>
              <a:endCxn id="56" idx="2"/>
            </p:cNvCxnSpPr>
            <p:nvPr/>
          </p:nvCxnSpPr>
          <p:spPr>
            <a:xfrm>
              <a:off x="5258325" y="2922761"/>
              <a:ext cx="1700775" cy="75144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47" idx="6"/>
              <a:endCxn id="62" idx="2"/>
            </p:cNvCxnSpPr>
            <p:nvPr/>
          </p:nvCxnSpPr>
          <p:spPr>
            <a:xfrm>
              <a:off x="5258325" y="2922761"/>
              <a:ext cx="1691722" cy="15285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47" idx="6"/>
              <a:endCxn id="55" idx="2"/>
            </p:cNvCxnSpPr>
            <p:nvPr/>
          </p:nvCxnSpPr>
          <p:spPr>
            <a:xfrm flipV="1">
              <a:off x="5258325" y="2904655"/>
              <a:ext cx="1708195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47" idx="6"/>
              <a:endCxn id="55" idx="2"/>
            </p:cNvCxnSpPr>
            <p:nvPr/>
          </p:nvCxnSpPr>
          <p:spPr>
            <a:xfrm flipV="1">
              <a:off x="5258325" y="2904655"/>
              <a:ext cx="1708195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48" idx="6"/>
              <a:endCxn id="52" idx="2"/>
            </p:cNvCxnSpPr>
            <p:nvPr/>
          </p:nvCxnSpPr>
          <p:spPr>
            <a:xfrm flipV="1">
              <a:off x="5256131" y="2127565"/>
              <a:ext cx="1701154" cy="15647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48" idx="6"/>
              <a:endCxn id="55" idx="2"/>
            </p:cNvCxnSpPr>
            <p:nvPr/>
          </p:nvCxnSpPr>
          <p:spPr>
            <a:xfrm flipV="1">
              <a:off x="5256131" y="2904655"/>
              <a:ext cx="1710389" cy="78765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48" idx="6"/>
              <a:endCxn id="56" idx="2"/>
            </p:cNvCxnSpPr>
            <p:nvPr/>
          </p:nvCxnSpPr>
          <p:spPr>
            <a:xfrm flipV="1">
              <a:off x="5256131" y="3674202"/>
              <a:ext cx="1702969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48" idx="6"/>
              <a:endCxn id="62" idx="2"/>
            </p:cNvCxnSpPr>
            <p:nvPr/>
          </p:nvCxnSpPr>
          <p:spPr>
            <a:xfrm>
              <a:off x="5256131" y="3692308"/>
              <a:ext cx="1693916" cy="75898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49" idx="6"/>
              <a:endCxn id="62" idx="2"/>
            </p:cNvCxnSpPr>
            <p:nvPr/>
          </p:nvCxnSpPr>
          <p:spPr>
            <a:xfrm flipV="1">
              <a:off x="5255787" y="4451292"/>
              <a:ext cx="1694260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49" idx="6"/>
              <a:endCxn id="56" idx="2"/>
            </p:cNvCxnSpPr>
            <p:nvPr/>
          </p:nvCxnSpPr>
          <p:spPr>
            <a:xfrm flipV="1">
              <a:off x="5255787" y="3674202"/>
              <a:ext cx="1703313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>
              <a:stCxn id="49" idx="6"/>
              <a:endCxn id="55" idx="2"/>
            </p:cNvCxnSpPr>
            <p:nvPr/>
          </p:nvCxnSpPr>
          <p:spPr>
            <a:xfrm flipV="1">
              <a:off x="5255787" y="2904655"/>
              <a:ext cx="1710733" cy="15647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stCxn id="49" idx="6"/>
              <a:endCxn id="52" idx="2"/>
            </p:cNvCxnSpPr>
            <p:nvPr/>
          </p:nvCxnSpPr>
          <p:spPr>
            <a:xfrm flipV="1">
              <a:off x="5255787" y="2127565"/>
              <a:ext cx="1701498" cy="234183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136" idx="6"/>
              <a:endCxn id="8" idx="2"/>
            </p:cNvCxnSpPr>
            <p:nvPr/>
          </p:nvCxnSpPr>
          <p:spPr>
            <a:xfrm flipV="1">
              <a:off x="3280125" y="2145671"/>
              <a:ext cx="1274456" cy="77534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136" idx="6"/>
              <a:endCxn id="47" idx="2"/>
            </p:cNvCxnSpPr>
            <p:nvPr/>
          </p:nvCxnSpPr>
          <p:spPr>
            <a:xfrm>
              <a:off x="3280125" y="2921016"/>
              <a:ext cx="1274112" cy="174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36" idx="6"/>
              <a:endCxn id="48" idx="2"/>
            </p:cNvCxnSpPr>
            <p:nvPr/>
          </p:nvCxnSpPr>
          <p:spPr>
            <a:xfrm>
              <a:off x="3280125" y="2921016"/>
              <a:ext cx="1271918" cy="77129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136" idx="6"/>
              <a:endCxn id="49" idx="2"/>
            </p:cNvCxnSpPr>
            <p:nvPr/>
          </p:nvCxnSpPr>
          <p:spPr>
            <a:xfrm>
              <a:off x="3280125" y="2921016"/>
              <a:ext cx="1271574" cy="15483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/>
            <p:cNvSpPr/>
            <p:nvPr/>
          </p:nvSpPr>
          <p:spPr>
            <a:xfrm>
              <a:off x="2630901" y="2596404"/>
              <a:ext cx="649224" cy="64922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2675445" y="3413891"/>
              <a:ext cx="649224" cy="64922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6" name="Straight Arrow Connector 145"/>
            <p:cNvCxnSpPr>
              <a:stCxn id="145" idx="6"/>
              <a:endCxn id="8" idx="2"/>
            </p:cNvCxnSpPr>
            <p:nvPr/>
          </p:nvCxnSpPr>
          <p:spPr>
            <a:xfrm flipV="1">
              <a:off x="3324669" y="2145671"/>
              <a:ext cx="1229912" cy="159283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45" idx="6"/>
              <a:endCxn id="47" idx="2"/>
            </p:cNvCxnSpPr>
            <p:nvPr/>
          </p:nvCxnSpPr>
          <p:spPr>
            <a:xfrm flipV="1">
              <a:off x="3324669" y="2922761"/>
              <a:ext cx="1229568" cy="81574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stCxn id="145" idx="6"/>
              <a:endCxn id="48" idx="2"/>
            </p:cNvCxnSpPr>
            <p:nvPr/>
          </p:nvCxnSpPr>
          <p:spPr>
            <a:xfrm flipV="1">
              <a:off x="3324669" y="3692308"/>
              <a:ext cx="1227374" cy="4619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endCxn id="49" idx="2"/>
            </p:cNvCxnSpPr>
            <p:nvPr/>
          </p:nvCxnSpPr>
          <p:spPr>
            <a:xfrm>
              <a:off x="3334849" y="3748390"/>
              <a:ext cx="1216850" cy="72100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9098926" y="2986138"/>
              <a:ext cx="704088" cy="70617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Arrow Connector 162"/>
            <p:cNvCxnSpPr>
              <a:endCxn id="162" idx="2"/>
            </p:cNvCxnSpPr>
            <p:nvPr/>
          </p:nvCxnSpPr>
          <p:spPr>
            <a:xfrm>
              <a:off x="7678028" y="2145671"/>
              <a:ext cx="1420898" cy="119355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55" idx="6"/>
              <a:endCxn id="162" idx="2"/>
            </p:cNvCxnSpPr>
            <p:nvPr/>
          </p:nvCxnSpPr>
          <p:spPr>
            <a:xfrm>
              <a:off x="7670608" y="2904655"/>
              <a:ext cx="1428318" cy="43456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>
              <a:stCxn id="56" idx="6"/>
              <a:endCxn id="162" idx="2"/>
            </p:cNvCxnSpPr>
            <p:nvPr/>
          </p:nvCxnSpPr>
          <p:spPr>
            <a:xfrm flipV="1">
              <a:off x="7663188" y="3339223"/>
              <a:ext cx="1435738" cy="33497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stCxn id="62" idx="6"/>
              <a:endCxn id="162" idx="2"/>
            </p:cNvCxnSpPr>
            <p:nvPr/>
          </p:nvCxnSpPr>
          <p:spPr>
            <a:xfrm flipV="1">
              <a:off x="7654135" y="3339223"/>
              <a:ext cx="1444791" cy="111206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4131315" y="5317889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hidden layer 1</a:t>
              </a: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6542717" y="5336048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hidden layer 2</a:t>
              </a: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8772804" y="4330736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3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output layer</a:t>
              </a: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2396286" y="4338685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input 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8131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196" name="Group 195"/>
          <p:cNvGrpSpPr/>
          <p:nvPr/>
        </p:nvGrpSpPr>
        <p:grpSpPr>
          <a:xfrm>
            <a:off x="2117991" y="1537253"/>
            <a:ext cx="9108778" cy="4433172"/>
            <a:chOff x="2396286" y="1588957"/>
            <a:chExt cx="8457958" cy="4116423"/>
          </a:xfrm>
        </p:grpSpPr>
        <p:sp>
          <p:nvSpPr>
            <p:cNvPr id="175" name="Rectangle 174"/>
            <p:cNvSpPr/>
            <p:nvPr/>
          </p:nvSpPr>
          <p:spPr>
            <a:xfrm>
              <a:off x="8911324" y="2610417"/>
              <a:ext cx="1079292" cy="145761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6745522" y="1588957"/>
              <a:ext cx="1079292" cy="35076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4392118" y="1588957"/>
              <a:ext cx="1079292" cy="35076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551699" y="1792586"/>
              <a:ext cx="706970" cy="3029897"/>
              <a:chOff x="4551699" y="1792586"/>
              <a:chExt cx="706970" cy="3029897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4554581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4554237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4552043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4551699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6950047" y="1774480"/>
              <a:ext cx="720561" cy="3029897"/>
              <a:chOff x="4534281" y="1792586"/>
              <a:chExt cx="720561" cy="3029897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4541519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4550754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4543334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4534281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" name="Straight Arrow Connector 14"/>
            <p:cNvCxnSpPr>
              <a:stCxn id="8" idx="6"/>
            </p:cNvCxnSpPr>
            <p:nvPr/>
          </p:nvCxnSpPr>
          <p:spPr>
            <a:xfrm>
              <a:off x="5258669" y="2145671"/>
              <a:ext cx="1702625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8" idx="6"/>
              <a:endCxn id="55" idx="2"/>
            </p:cNvCxnSpPr>
            <p:nvPr/>
          </p:nvCxnSpPr>
          <p:spPr>
            <a:xfrm>
              <a:off x="5258669" y="2145671"/>
              <a:ext cx="1707851" cy="75898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8" idx="6"/>
              <a:endCxn id="62" idx="2"/>
            </p:cNvCxnSpPr>
            <p:nvPr/>
          </p:nvCxnSpPr>
          <p:spPr>
            <a:xfrm>
              <a:off x="5258669" y="2145671"/>
              <a:ext cx="1691378" cy="23056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8" idx="6"/>
              <a:endCxn id="56" idx="2"/>
            </p:cNvCxnSpPr>
            <p:nvPr/>
          </p:nvCxnSpPr>
          <p:spPr>
            <a:xfrm>
              <a:off x="5258669" y="2145671"/>
              <a:ext cx="1700431" cy="15285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47" idx="6"/>
              <a:endCxn id="56" idx="2"/>
            </p:cNvCxnSpPr>
            <p:nvPr/>
          </p:nvCxnSpPr>
          <p:spPr>
            <a:xfrm>
              <a:off x="5258325" y="2922761"/>
              <a:ext cx="1700775" cy="75144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47" idx="6"/>
              <a:endCxn id="62" idx="2"/>
            </p:cNvCxnSpPr>
            <p:nvPr/>
          </p:nvCxnSpPr>
          <p:spPr>
            <a:xfrm>
              <a:off x="5258325" y="2922761"/>
              <a:ext cx="1691722" cy="15285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47" idx="6"/>
              <a:endCxn id="55" idx="2"/>
            </p:cNvCxnSpPr>
            <p:nvPr/>
          </p:nvCxnSpPr>
          <p:spPr>
            <a:xfrm flipV="1">
              <a:off x="5258325" y="2904655"/>
              <a:ext cx="1708195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47" idx="6"/>
              <a:endCxn id="55" idx="2"/>
            </p:cNvCxnSpPr>
            <p:nvPr/>
          </p:nvCxnSpPr>
          <p:spPr>
            <a:xfrm flipV="1">
              <a:off x="5258325" y="2904655"/>
              <a:ext cx="1708195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48" idx="6"/>
              <a:endCxn id="52" idx="2"/>
            </p:cNvCxnSpPr>
            <p:nvPr/>
          </p:nvCxnSpPr>
          <p:spPr>
            <a:xfrm flipV="1">
              <a:off x="5256131" y="2127565"/>
              <a:ext cx="1701154" cy="15647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48" idx="6"/>
              <a:endCxn id="55" idx="2"/>
            </p:cNvCxnSpPr>
            <p:nvPr/>
          </p:nvCxnSpPr>
          <p:spPr>
            <a:xfrm flipV="1">
              <a:off x="5256131" y="2904655"/>
              <a:ext cx="1710389" cy="78765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48" idx="6"/>
              <a:endCxn id="56" idx="2"/>
            </p:cNvCxnSpPr>
            <p:nvPr/>
          </p:nvCxnSpPr>
          <p:spPr>
            <a:xfrm flipV="1">
              <a:off x="5256131" y="3674202"/>
              <a:ext cx="1702969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48" idx="6"/>
              <a:endCxn id="62" idx="2"/>
            </p:cNvCxnSpPr>
            <p:nvPr/>
          </p:nvCxnSpPr>
          <p:spPr>
            <a:xfrm>
              <a:off x="5256131" y="3692308"/>
              <a:ext cx="1693916" cy="75898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49" idx="6"/>
              <a:endCxn id="62" idx="2"/>
            </p:cNvCxnSpPr>
            <p:nvPr/>
          </p:nvCxnSpPr>
          <p:spPr>
            <a:xfrm flipV="1">
              <a:off x="5255787" y="4451292"/>
              <a:ext cx="1694260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49" idx="6"/>
              <a:endCxn id="56" idx="2"/>
            </p:cNvCxnSpPr>
            <p:nvPr/>
          </p:nvCxnSpPr>
          <p:spPr>
            <a:xfrm flipV="1">
              <a:off x="5255787" y="3674202"/>
              <a:ext cx="1703313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>
              <a:stCxn id="49" idx="6"/>
              <a:endCxn id="55" idx="2"/>
            </p:cNvCxnSpPr>
            <p:nvPr/>
          </p:nvCxnSpPr>
          <p:spPr>
            <a:xfrm flipV="1">
              <a:off x="5255787" y="2904655"/>
              <a:ext cx="1710733" cy="15647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stCxn id="49" idx="6"/>
              <a:endCxn id="52" idx="2"/>
            </p:cNvCxnSpPr>
            <p:nvPr/>
          </p:nvCxnSpPr>
          <p:spPr>
            <a:xfrm flipV="1">
              <a:off x="5255787" y="2127565"/>
              <a:ext cx="1701498" cy="234183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endCxn id="8" idx="2"/>
            </p:cNvCxnSpPr>
            <p:nvPr/>
          </p:nvCxnSpPr>
          <p:spPr>
            <a:xfrm flipV="1">
              <a:off x="3280125" y="2145671"/>
              <a:ext cx="1274456" cy="77534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endCxn id="47" idx="2"/>
            </p:cNvCxnSpPr>
            <p:nvPr/>
          </p:nvCxnSpPr>
          <p:spPr>
            <a:xfrm>
              <a:off x="3280125" y="2921016"/>
              <a:ext cx="1274112" cy="174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endCxn id="48" idx="2"/>
            </p:cNvCxnSpPr>
            <p:nvPr/>
          </p:nvCxnSpPr>
          <p:spPr>
            <a:xfrm>
              <a:off x="3280125" y="2921016"/>
              <a:ext cx="1271918" cy="77129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endCxn id="49" idx="2"/>
            </p:cNvCxnSpPr>
            <p:nvPr/>
          </p:nvCxnSpPr>
          <p:spPr>
            <a:xfrm>
              <a:off x="3280125" y="2921016"/>
              <a:ext cx="1271574" cy="15483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endCxn id="8" idx="2"/>
            </p:cNvCxnSpPr>
            <p:nvPr/>
          </p:nvCxnSpPr>
          <p:spPr>
            <a:xfrm flipV="1">
              <a:off x="3324669" y="2145671"/>
              <a:ext cx="1229912" cy="159283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endCxn id="47" idx="2"/>
            </p:cNvCxnSpPr>
            <p:nvPr/>
          </p:nvCxnSpPr>
          <p:spPr>
            <a:xfrm flipV="1">
              <a:off x="3324669" y="2922761"/>
              <a:ext cx="1229568" cy="81574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endCxn id="48" idx="2"/>
            </p:cNvCxnSpPr>
            <p:nvPr/>
          </p:nvCxnSpPr>
          <p:spPr>
            <a:xfrm flipV="1">
              <a:off x="3324669" y="3692308"/>
              <a:ext cx="1227374" cy="4619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endCxn id="49" idx="2"/>
            </p:cNvCxnSpPr>
            <p:nvPr/>
          </p:nvCxnSpPr>
          <p:spPr>
            <a:xfrm>
              <a:off x="3334849" y="3748390"/>
              <a:ext cx="1216850" cy="72100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9098926" y="2986138"/>
              <a:ext cx="704088" cy="70617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Arrow Connector 162"/>
            <p:cNvCxnSpPr>
              <a:endCxn id="162" idx="2"/>
            </p:cNvCxnSpPr>
            <p:nvPr/>
          </p:nvCxnSpPr>
          <p:spPr>
            <a:xfrm>
              <a:off x="7678028" y="2145671"/>
              <a:ext cx="1420898" cy="119355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55" idx="6"/>
              <a:endCxn id="162" idx="2"/>
            </p:cNvCxnSpPr>
            <p:nvPr/>
          </p:nvCxnSpPr>
          <p:spPr>
            <a:xfrm>
              <a:off x="7670608" y="2904655"/>
              <a:ext cx="1428318" cy="43456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>
              <a:stCxn id="56" idx="6"/>
              <a:endCxn id="162" idx="2"/>
            </p:cNvCxnSpPr>
            <p:nvPr/>
          </p:nvCxnSpPr>
          <p:spPr>
            <a:xfrm flipV="1">
              <a:off x="7663188" y="3339223"/>
              <a:ext cx="1435738" cy="33497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stCxn id="62" idx="6"/>
              <a:endCxn id="162" idx="2"/>
            </p:cNvCxnSpPr>
            <p:nvPr/>
          </p:nvCxnSpPr>
          <p:spPr>
            <a:xfrm flipV="1">
              <a:off x="7654135" y="3339223"/>
              <a:ext cx="1444791" cy="111206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4131315" y="5317889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hidden layer 1</a:t>
              </a: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6542717" y="5336048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hidden layer 2</a:t>
              </a: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8772804" y="4330736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3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output layer</a:t>
              </a: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2396286" y="4338685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input layer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5EDDF1A-7ADA-BA4B-A070-DC09AB8D9C63}"/>
              </a:ext>
            </a:extLst>
          </p:cNvPr>
          <p:cNvGrpSpPr/>
          <p:nvPr/>
        </p:nvGrpSpPr>
        <p:grpSpPr>
          <a:xfrm>
            <a:off x="2780988" y="4383388"/>
            <a:ext cx="649224" cy="660258"/>
            <a:chOff x="2780988" y="4383388"/>
            <a:chExt cx="649224" cy="660258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03CE0B7-6D2F-B544-9DD3-6BD5E6F732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988" y="4394036"/>
              <a:ext cx="649224" cy="64961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29105EC-8575-0147-9A6D-DB01555AA5E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624" y="4383388"/>
              <a:ext cx="544707" cy="636203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491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dirty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b="1" dirty="0"/>
              <a:t>Design choices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Activation function</a:t>
            </a:r>
            <a:endParaRPr lang="en-US" sz="2400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Architecture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37731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dirty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dirty="0"/>
              <a:t>Design choices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b="1" dirty="0"/>
              <a:t>Activation function</a:t>
            </a:r>
            <a:endParaRPr lang="en-US" sz="2400" b="1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Architecture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34648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activation function should: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Provide </a:t>
                </a:r>
                <a:r>
                  <a:rPr lang="en-US" sz="2400" dirty="0">
                    <a:solidFill>
                      <a:schemeClr val="accent1"/>
                    </a:solidFill>
                    <a:latin typeface="Karla" charset="0"/>
                    <a:ea typeface="Karla" charset="0"/>
                    <a:cs typeface="Karla" charset="0"/>
                  </a:rPr>
                  <a:t>non-linearity</a:t>
                </a:r>
                <a:endParaRPr lang="en-US" sz="2400" i="1" dirty="0">
                  <a:solidFill>
                    <a:schemeClr val="accent1"/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i="1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Ensure </a:t>
                </a:r>
                <a:r>
                  <a:rPr lang="en-US" sz="2400" dirty="0">
                    <a:solidFill>
                      <a:schemeClr val="accent1"/>
                    </a:solidFill>
                    <a:latin typeface="Karla" charset="0"/>
                    <a:ea typeface="Karla" charset="0"/>
                    <a:cs typeface="Karla" charset="0"/>
                  </a:rPr>
                  <a:t>gradients remain large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through hidden unit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Common choices are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sigmoid, tanh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leaky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Generalized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softplus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swish 	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  <a:blipFill>
                <a:blip r:embed="rId2"/>
                <a:stretch>
                  <a:fillRect l="-1044" b="-446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219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2D14AF-9537-C246-A7E6-B694E7BA3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750" y="857250"/>
            <a:ext cx="3492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824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9B11A8D-B195-2847-A0F4-BAF056FDBF1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Sigmoid,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dirty="0"/>
                  <a:t> (aka logistic) and tanh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9B11A8D-B195-2847-A0F4-BAF056FDBF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325" t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3688E93-9B4E-B14C-9F75-F3AD064EC28C}"/>
              </a:ext>
            </a:extLst>
          </p:cNvPr>
          <p:cNvSpPr txBox="1"/>
          <p:nvPr/>
        </p:nvSpPr>
        <p:spPr>
          <a:xfrm>
            <a:off x="349292" y="5627419"/>
            <a:ext cx="112751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Derivative is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zero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for much of the domain. This leads to “vanishing gradients” in backpropagation.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2D28C02-6CEB-8D40-AD83-B0849E391B58}"/>
              </a:ext>
            </a:extLst>
          </p:cNvPr>
          <p:cNvGrpSpPr/>
          <p:nvPr/>
        </p:nvGrpSpPr>
        <p:grpSpPr>
          <a:xfrm>
            <a:off x="349292" y="1206687"/>
            <a:ext cx="5593295" cy="4116227"/>
            <a:chOff x="640080" y="983807"/>
            <a:chExt cx="5593295" cy="4116227"/>
          </a:xfrm>
          <a:effectLst/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DEBBFE0-E65C-9C42-A788-45F5BD07C6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437" r="7230"/>
            <a:stretch/>
          </p:blipFill>
          <p:spPr>
            <a:xfrm>
              <a:off x="665838" y="2074867"/>
              <a:ext cx="5486400" cy="280144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2658410" y="1348652"/>
                  <a:ext cx="1849508" cy="70006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8410" y="1348652"/>
                  <a:ext cx="1849508" cy="700063"/>
                </a:xfrm>
                <a:prstGeom prst="rect">
                  <a:avLst/>
                </a:prstGeom>
                <a:blipFill>
                  <a:blip r:embed="rId4"/>
                  <a:stretch>
                    <a:fillRect b="-12281"/>
                  </a:stretch>
                </a:blip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EAA78F4-5577-B441-9E66-74AABBE4E1E2}"/>
                </a:ext>
              </a:extLst>
            </p:cNvPr>
            <p:cNvSpPr/>
            <p:nvPr/>
          </p:nvSpPr>
          <p:spPr>
            <a:xfrm>
              <a:off x="640080" y="983807"/>
              <a:ext cx="5593295" cy="4116227"/>
            </a:xfrm>
            <a:custGeom>
              <a:avLst/>
              <a:gdLst>
                <a:gd name="connsiteX0" fmla="*/ 0 w 5593295"/>
                <a:gd name="connsiteY0" fmla="*/ 0 h 4116227"/>
                <a:gd name="connsiteX1" fmla="*/ 643229 w 5593295"/>
                <a:gd name="connsiteY1" fmla="*/ 0 h 4116227"/>
                <a:gd name="connsiteX2" fmla="*/ 1174592 w 5593295"/>
                <a:gd name="connsiteY2" fmla="*/ 0 h 4116227"/>
                <a:gd name="connsiteX3" fmla="*/ 1985620 w 5593295"/>
                <a:gd name="connsiteY3" fmla="*/ 0 h 4116227"/>
                <a:gd name="connsiteX4" fmla="*/ 2628849 w 5593295"/>
                <a:gd name="connsiteY4" fmla="*/ 0 h 4116227"/>
                <a:gd name="connsiteX5" fmla="*/ 3272078 w 5593295"/>
                <a:gd name="connsiteY5" fmla="*/ 0 h 4116227"/>
                <a:gd name="connsiteX6" fmla="*/ 4083105 w 5593295"/>
                <a:gd name="connsiteY6" fmla="*/ 0 h 4116227"/>
                <a:gd name="connsiteX7" fmla="*/ 4670401 w 5593295"/>
                <a:gd name="connsiteY7" fmla="*/ 0 h 4116227"/>
                <a:gd name="connsiteX8" fmla="*/ 5593295 w 5593295"/>
                <a:gd name="connsiteY8" fmla="*/ 0 h 4116227"/>
                <a:gd name="connsiteX9" fmla="*/ 5593295 w 5593295"/>
                <a:gd name="connsiteY9" fmla="*/ 768362 h 4116227"/>
                <a:gd name="connsiteX10" fmla="*/ 5593295 w 5593295"/>
                <a:gd name="connsiteY10" fmla="*/ 1372076 h 4116227"/>
                <a:gd name="connsiteX11" fmla="*/ 5593295 w 5593295"/>
                <a:gd name="connsiteY11" fmla="*/ 2058114 h 4116227"/>
                <a:gd name="connsiteX12" fmla="*/ 5593295 w 5593295"/>
                <a:gd name="connsiteY12" fmla="*/ 2785314 h 4116227"/>
                <a:gd name="connsiteX13" fmla="*/ 5593295 w 5593295"/>
                <a:gd name="connsiteY13" fmla="*/ 3347865 h 4116227"/>
                <a:gd name="connsiteX14" fmla="*/ 5593295 w 5593295"/>
                <a:gd name="connsiteY14" fmla="*/ 4116227 h 4116227"/>
                <a:gd name="connsiteX15" fmla="*/ 4894133 w 5593295"/>
                <a:gd name="connsiteY15" fmla="*/ 4116227 h 4116227"/>
                <a:gd name="connsiteX16" fmla="*/ 4194971 w 5593295"/>
                <a:gd name="connsiteY16" fmla="*/ 4116227 h 4116227"/>
                <a:gd name="connsiteX17" fmla="*/ 3383943 w 5593295"/>
                <a:gd name="connsiteY17" fmla="*/ 4116227 h 4116227"/>
                <a:gd name="connsiteX18" fmla="*/ 2684782 w 5593295"/>
                <a:gd name="connsiteY18" fmla="*/ 4116227 h 4116227"/>
                <a:gd name="connsiteX19" fmla="*/ 2153419 w 5593295"/>
                <a:gd name="connsiteY19" fmla="*/ 4116227 h 4116227"/>
                <a:gd name="connsiteX20" fmla="*/ 1566123 w 5593295"/>
                <a:gd name="connsiteY20" fmla="*/ 4116227 h 4116227"/>
                <a:gd name="connsiteX21" fmla="*/ 755095 w 5593295"/>
                <a:gd name="connsiteY21" fmla="*/ 4116227 h 4116227"/>
                <a:gd name="connsiteX22" fmla="*/ 0 w 5593295"/>
                <a:gd name="connsiteY22" fmla="*/ 4116227 h 4116227"/>
                <a:gd name="connsiteX23" fmla="*/ 0 w 5593295"/>
                <a:gd name="connsiteY23" fmla="*/ 3512514 h 4116227"/>
                <a:gd name="connsiteX24" fmla="*/ 0 w 5593295"/>
                <a:gd name="connsiteY24" fmla="*/ 2867638 h 4116227"/>
                <a:gd name="connsiteX25" fmla="*/ 0 w 5593295"/>
                <a:gd name="connsiteY25" fmla="*/ 2305087 h 4116227"/>
                <a:gd name="connsiteX26" fmla="*/ 0 w 5593295"/>
                <a:gd name="connsiteY26" fmla="*/ 1742536 h 4116227"/>
                <a:gd name="connsiteX27" fmla="*/ 0 w 5593295"/>
                <a:gd name="connsiteY27" fmla="*/ 1015336 h 4116227"/>
                <a:gd name="connsiteX28" fmla="*/ 0 w 5593295"/>
                <a:gd name="connsiteY28" fmla="*/ 0 h 4116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593295" h="4116227" extrusionOk="0">
                  <a:moveTo>
                    <a:pt x="0" y="0"/>
                  </a:moveTo>
                  <a:cubicBezTo>
                    <a:pt x="135211" y="-10768"/>
                    <a:pt x="423722" y="13912"/>
                    <a:pt x="643229" y="0"/>
                  </a:cubicBezTo>
                  <a:cubicBezTo>
                    <a:pt x="862736" y="-13912"/>
                    <a:pt x="981071" y="14234"/>
                    <a:pt x="1174592" y="0"/>
                  </a:cubicBezTo>
                  <a:cubicBezTo>
                    <a:pt x="1368113" y="-14234"/>
                    <a:pt x="1636071" y="37764"/>
                    <a:pt x="1985620" y="0"/>
                  </a:cubicBezTo>
                  <a:cubicBezTo>
                    <a:pt x="2335169" y="-37764"/>
                    <a:pt x="2488637" y="-19950"/>
                    <a:pt x="2628849" y="0"/>
                  </a:cubicBezTo>
                  <a:cubicBezTo>
                    <a:pt x="2769061" y="19950"/>
                    <a:pt x="3132331" y="17029"/>
                    <a:pt x="3272078" y="0"/>
                  </a:cubicBezTo>
                  <a:cubicBezTo>
                    <a:pt x="3411825" y="-17029"/>
                    <a:pt x="3810756" y="31580"/>
                    <a:pt x="4083105" y="0"/>
                  </a:cubicBezTo>
                  <a:cubicBezTo>
                    <a:pt x="4355454" y="-31580"/>
                    <a:pt x="4387118" y="-15856"/>
                    <a:pt x="4670401" y="0"/>
                  </a:cubicBezTo>
                  <a:cubicBezTo>
                    <a:pt x="4953684" y="15856"/>
                    <a:pt x="5197417" y="39458"/>
                    <a:pt x="5593295" y="0"/>
                  </a:cubicBezTo>
                  <a:cubicBezTo>
                    <a:pt x="5613383" y="180930"/>
                    <a:pt x="5590766" y="602253"/>
                    <a:pt x="5593295" y="768362"/>
                  </a:cubicBezTo>
                  <a:cubicBezTo>
                    <a:pt x="5595824" y="934471"/>
                    <a:pt x="5575777" y="1191542"/>
                    <a:pt x="5593295" y="1372076"/>
                  </a:cubicBezTo>
                  <a:cubicBezTo>
                    <a:pt x="5610813" y="1552610"/>
                    <a:pt x="5595360" y="1868058"/>
                    <a:pt x="5593295" y="2058114"/>
                  </a:cubicBezTo>
                  <a:cubicBezTo>
                    <a:pt x="5591230" y="2248170"/>
                    <a:pt x="5570961" y="2475694"/>
                    <a:pt x="5593295" y="2785314"/>
                  </a:cubicBezTo>
                  <a:cubicBezTo>
                    <a:pt x="5615629" y="3094934"/>
                    <a:pt x="5598829" y="3200966"/>
                    <a:pt x="5593295" y="3347865"/>
                  </a:cubicBezTo>
                  <a:cubicBezTo>
                    <a:pt x="5587761" y="3494764"/>
                    <a:pt x="5625732" y="3936574"/>
                    <a:pt x="5593295" y="4116227"/>
                  </a:cubicBezTo>
                  <a:cubicBezTo>
                    <a:pt x="5417236" y="4138736"/>
                    <a:pt x="5186553" y="4108446"/>
                    <a:pt x="4894133" y="4116227"/>
                  </a:cubicBezTo>
                  <a:cubicBezTo>
                    <a:pt x="4601713" y="4124008"/>
                    <a:pt x="4351577" y="4127884"/>
                    <a:pt x="4194971" y="4116227"/>
                  </a:cubicBezTo>
                  <a:cubicBezTo>
                    <a:pt x="4038365" y="4104570"/>
                    <a:pt x="3639973" y="4093543"/>
                    <a:pt x="3383943" y="4116227"/>
                  </a:cubicBezTo>
                  <a:cubicBezTo>
                    <a:pt x="3127913" y="4138911"/>
                    <a:pt x="3019595" y="4105600"/>
                    <a:pt x="2684782" y="4116227"/>
                  </a:cubicBezTo>
                  <a:cubicBezTo>
                    <a:pt x="2349969" y="4126854"/>
                    <a:pt x="2413427" y="4116837"/>
                    <a:pt x="2153419" y="4116227"/>
                  </a:cubicBezTo>
                  <a:cubicBezTo>
                    <a:pt x="1893411" y="4115617"/>
                    <a:pt x="1763714" y="4108406"/>
                    <a:pt x="1566123" y="4116227"/>
                  </a:cubicBezTo>
                  <a:cubicBezTo>
                    <a:pt x="1368532" y="4124048"/>
                    <a:pt x="1027352" y="4109417"/>
                    <a:pt x="755095" y="4116227"/>
                  </a:cubicBezTo>
                  <a:cubicBezTo>
                    <a:pt x="482838" y="4123037"/>
                    <a:pt x="162826" y="4122870"/>
                    <a:pt x="0" y="4116227"/>
                  </a:cubicBezTo>
                  <a:cubicBezTo>
                    <a:pt x="14119" y="3928775"/>
                    <a:pt x="-26607" y="3747125"/>
                    <a:pt x="0" y="3512514"/>
                  </a:cubicBezTo>
                  <a:cubicBezTo>
                    <a:pt x="26607" y="3277903"/>
                    <a:pt x="-23493" y="3067015"/>
                    <a:pt x="0" y="2867638"/>
                  </a:cubicBezTo>
                  <a:cubicBezTo>
                    <a:pt x="23493" y="2668261"/>
                    <a:pt x="-21468" y="2442955"/>
                    <a:pt x="0" y="2305087"/>
                  </a:cubicBezTo>
                  <a:cubicBezTo>
                    <a:pt x="21468" y="2167219"/>
                    <a:pt x="17226" y="1889292"/>
                    <a:pt x="0" y="1742536"/>
                  </a:cubicBezTo>
                  <a:cubicBezTo>
                    <a:pt x="-17226" y="1595780"/>
                    <a:pt x="-8876" y="1271673"/>
                    <a:pt x="0" y="1015336"/>
                  </a:cubicBezTo>
                  <a:cubicBezTo>
                    <a:pt x="8876" y="758999"/>
                    <a:pt x="50291" y="461068"/>
                    <a:pt x="0" y="0"/>
                  </a:cubicBezTo>
                  <a:close/>
                </a:path>
              </a:pathLst>
            </a:custGeom>
            <a:noFill/>
            <a:ln w="101600"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9284113-B074-9E43-B923-ED8E57036DCA}"/>
              </a:ext>
            </a:extLst>
          </p:cNvPr>
          <p:cNvGrpSpPr/>
          <p:nvPr/>
        </p:nvGrpSpPr>
        <p:grpSpPr>
          <a:xfrm>
            <a:off x="6397458" y="1192827"/>
            <a:ext cx="5593295" cy="4116227"/>
            <a:chOff x="6126480" y="911137"/>
            <a:chExt cx="5593295" cy="411622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76EC8F2-664B-2046-8981-98BF5993B2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3025" r="6965"/>
            <a:stretch/>
          </p:blipFill>
          <p:spPr>
            <a:xfrm>
              <a:off x="6126480" y="2110939"/>
              <a:ext cx="5486400" cy="274287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BBAE4FE-DE20-F64F-B1EE-D9309AFE9804}"/>
                    </a:ext>
                  </a:extLst>
                </p:cNvPr>
                <p:cNvSpPr txBox="1"/>
                <p:nvPr/>
              </p:nvSpPr>
              <p:spPr>
                <a:xfrm>
                  <a:off x="8134893" y="1188749"/>
                  <a:ext cx="1849508" cy="717248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sup>
                            </m:sSup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sup>
                            </m:sSup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BBAE4FE-DE20-F64F-B1EE-D9309AFE98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4893" y="1188749"/>
                  <a:ext cx="1849508" cy="717248"/>
                </a:xfrm>
                <a:prstGeom prst="rect">
                  <a:avLst/>
                </a:prstGeom>
                <a:blipFill>
                  <a:blip r:embed="rId6"/>
                  <a:stretch>
                    <a:fillRect l="-2041" b="-12069"/>
                  </a:stretch>
                </a:blip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CF3A3D-8EBD-BF42-BF23-432BDD8E07FD}"/>
                </a:ext>
              </a:extLst>
            </p:cNvPr>
            <p:cNvSpPr/>
            <p:nvPr/>
          </p:nvSpPr>
          <p:spPr>
            <a:xfrm>
              <a:off x="6126480" y="911137"/>
              <a:ext cx="5593295" cy="4116227"/>
            </a:xfrm>
            <a:custGeom>
              <a:avLst/>
              <a:gdLst>
                <a:gd name="connsiteX0" fmla="*/ 0 w 5593295"/>
                <a:gd name="connsiteY0" fmla="*/ 0 h 4116227"/>
                <a:gd name="connsiteX1" fmla="*/ 643229 w 5593295"/>
                <a:gd name="connsiteY1" fmla="*/ 0 h 4116227"/>
                <a:gd name="connsiteX2" fmla="*/ 1174592 w 5593295"/>
                <a:gd name="connsiteY2" fmla="*/ 0 h 4116227"/>
                <a:gd name="connsiteX3" fmla="*/ 1985620 w 5593295"/>
                <a:gd name="connsiteY3" fmla="*/ 0 h 4116227"/>
                <a:gd name="connsiteX4" fmla="*/ 2628849 w 5593295"/>
                <a:gd name="connsiteY4" fmla="*/ 0 h 4116227"/>
                <a:gd name="connsiteX5" fmla="*/ 3272078 w 5593295"/>
                <a:gd name="connsiteY5" fmla="*/ 0 h 4116227"/>
                <a:gd name="connsiteX6" fmla="*/ 4083105 w 5593295"/>
                <a:gd name="connsiteY6" fmla="*/ 0 h 4116227"/>
                <a:gd name="connsiteX7" fmla="*/ 4670401 w 5593295"/>
                <a:gd name="connsiteY7" fmla="*/ 0 h 4116227"/>
                <a:gd name="connsiteX8" fmla="*/ 5593295 w 5593295"/>
                <a:gd name="connsiteY8" fmla="*/ 0 h 4116227"/>
                <a:gd name="connsiteX9" fmla="*/ 5593295 w 5593295"/>
                <a:gd name="connsiteY9" fmla="*/ 768362 h 4116227"/>
                <a:gd name="connsiteX10" fmla="*/ 5593295 w 5593295"/>
                <a:gd name="connsiteY10" fmla="*/ 1372076 h 4116227"/>
                <a:gd name="connsiteX11" fmla="*/ 5593295 w 5593295"/>
                <a:gd name="connsiteY11" fmla="*/ 2058114 h 4116227"/>
                <a:gd name="connsiteX12" fmla="*/ 5593295 w 5593295"/>
                <a:gd name="connsiteY12" fmla="*/ 2785314 h 4116227"/>
                <a:gd name="connsiteX13" fmla="*/ 5593295 w 5593295"/>
                <a:gd name="connsiteY13" fmla="*/ 3347865 h 4116227"/>
                <a:gd name="connsiteX14" fmla="*/ 5593295 w 5593295"/>
                <a:gd name="connsiteY14" fmla="*/ 4116227 h 4116227"/>
                <a:gd name="connsiteX15" fmla="*/ 4894133 w 5593295"/>
                <a:gd name="connsiteY15" fmla="*/ 4116227 h 4116227"/>
                <a:gd name="connsiteX16" fmla="*/ 4194971 w 5593295"/>
                <a:gd name="connsiteY16" fmla="*/ 4116227 h 4116227"/>
                <a:gd name="connsiteX17" fmla="*/ 3383943 w 5593295"/>
                <a:gd name="connsiteY17" fmla="*/ 4116227 h 4116227"/>
                <a:gd name="connsiteX18" fmla="*/ 2684782 w 5593295"/>
                <a:gd name="connsiteY18" fmla="*/ 4116227 h 4116227"/>
                <a:gd name="connsiteX19" fmla="*/ 2153419 w 5593295"/>
                <a:gd name="connsiteY19" fmla="*/ 4116227 h 4116227"/>
                <a:gd name="connsiteX20" fmla="*/ 1566123 w 5593295"/>
                <a:gd name="connsiteY20" fmla="*/ 4116227 h 4116227"/>
                <a:gd name="connsiteX21" fmla="*/ 755095 w 5593295"/>
                <a:gd name="connsiteY21" fmla="*/ 4116227 h 4116227"/>
                <a:gd name="connsiteX22" fmla="*/ 0 w 5593295"/>
                <a:gd name="connsiteY22" fmla="*/ 4116227 h 4116227"/>
                <a:gd name="connsiteX23" fmla="*/ 0 w 5593295"/>
                <a:gd name="connsiteY23" fmla="*/ 3512514 h 4116227"/>
                <a:gd name="connsiteX24" fmla="*/ 0 w 5593295"/>
                <a:gd name="connsiteY24" fmla="*/ 2867638 h 4116227"/>
                <a:gd name="connsiteX25" fmla="*/ 0 w 5593295"/>
                <a:gd name="connsiteY25" fmla="*/ 2305087 h 4116227"/>
                <a:gd name="connsiteX26" fmla="*/ 0 w 5593295"/>
                <a:gd name="connsiteY26" fmla="*/ 1742536 h 4116227"/>
                <a:gd name="connsiteX27" fmla="*/ 0 w 5593295"/>
                <a:gd name="connsiteY27" fmla="*/ 1015336 h 4116227"/>
                <a:gd name="connsiteX28" fmla="*/ 0 w 5593295"/>
                <a:gd name="connsiteY28" fmla="*/ 0 h 4116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593295" h="4116227" extrusionOk="0">
                  <a:moveTo>
                    <a:pt x="0" y="0"/>
                  </a:moveTo>
                  <a:cubicBezTo>
                    <a:pt x="135211" y="-10768"/>
                    <a:pt x="423722" y="13912"/>
                    <a:pt x="643229" y="0"/>
                  </a:cubicBezTo>
                  <a:cubicBezTo>
                    <a:pt x="862736" y="-13912"/>
                    <a:pt x="981071" y="14234"/>
                    <a:pt x="1174592" y="0"/>
                  </a:cubicBezTo>
                  <a:cubicBezTo>
                    <a:pt x="1368113" y="-14234"/>
                    <a:pt x="1636071" y="37764"/>
                    <a:pt x="1985620" y="0"/>
                  </a:cubicBezTo>
                  <a:cubicBezTo>
                    <a:pt x="2335169" y="-37764"/>
                    <a:pt x="2488637" y="-19950"/>
                    <a:pt x="2628849" y="0"/>
                  </a:cubicBezTo>
                  <a:cubicBezTo>
                    <a:pt x="2769061" y="19950"/>
                    <a:pt x="3132331" y="17029"/>
                    <a:pt x="3272078" y="0"/>
                  </a:cubicBezTo>
                  <a:cubicBezTo>
                    <a:pt x="3411825" y="-17029"/>
                    <a:pt x="3810756" y="31580"/>
                    <a:pt x="4083105" y="0"/>
                  </a:cubicBezTo>
                  <a:cubicBezTo>
                    <a:pt x="4355454" y="-31580"/>
                    <a:pt x="4387118" y="-15856"/>
                    <a:pt x="4670401" y="0"/>
                  </a:cubicBezTo>
                  <a:cubicBezTo>
                    <a:pt x="4953684" y="15856"/>
                    <a:pt x="5197417" y="39458"/>
                    <a:pt x="5593295" y="0"/>
                  </a:cubicBezTo>
                  <a:cubicBezTo>
                    <a:pt x="5613383" y="180930"/>
                    <a:pt x="5590766" y="602253"/>
                    <a:pt x="5593295" y="768362"/>
                  </a:cubicBezTo>
                  <a:cubicBezTo>
                    <a:pt x="5595824" y="934471"/>
                    <a:pt x="5575777" y="1191542"/>
                    <a:pt x="5593295" y="1372076"/>
                  </a:cubicBezTo>
                  <a:cubicBezTo>
                    <a:pt x="5610813" y="1552610"/>
                    <a:pt x="5595360" y="1868058"/>
                    <a:pt x="5593295" y="2058114"/>
                  </a:cubicBezTo>
                  <a:cubicBezTo>
                    <a:pt x="5591230" y="2248170"/>
                    <a:pt x="5570961" y="2475694"/>
                    <a:pt x="5593295" y="2785314"/>
                  </a:cubicBezTo>
                  <a:cubicBezTo>
                    <a:pt x="5615629" y="3094934"/>
                    <a:pt x="5598829" y="3200966"/>
                    <a:pt x="5593295" y="3347865"/>
                  </a:cubicBezTo>
                  <a:cubicBezTo>
                    <a:pt x="5587761" y="3494764"/>
                    <a:pt x="5625732" y="3936574"/>
                    <a:pt x="5593295" y="4116227"/>
                  </a:cubicBezTo>
                  <a:cubicBezTo>
                    <a:pt x="5417236" y="4138736"/>
                    <a:pt x="5186553" y="4108446"/>
                    <a:pt x="4894133" y="4116227"/>
                  </a:cubicBezTo>
                  <a:cubicBezTo>
                    <a:pt x="4601713" y="4124008"/>
                    <a:pt x="4351577" y="4127884"/>
                    <a:pt x="4194971" y="4116227"/>
                  </a:cubicBezTo>
                  <a:cubicBezTo>
                    <a:pt x="4038365" y="4104570"/>
                    <a:pt x="3639973" y="4093543"/>
                    <a:pt x="3383943" y="4116227"/>
                  </a:cubicBezTo>
                  <a:cubicBezTo>
                    <a:pt x="3127913" y="4138911"/>
                    <a:pt x="3019595" y="4105600"/>
                    <a:pt x="2684782" y="4116227"/>
                  </a:cubicBezTo>
                  <a:cubicBezTo>
                    <a:pt x="2349969" y="4126854"/>
                    <a:pt x="2413427" y="4116837"/>
                    <a:pt x="2153419" y="4116227"/>
                  </a:cubicBezTo>
                  <a:cubicBezTo>
                    <a:pt x="1893411" y="4115617"/>
                    <a:pt x="1763714" y="4108406"/>
                    <a:pt x="1566123" y="4116227"/>
                  </a:cubicBezTo>
                  <a:cubicBezTo>
                    <a:pt x="1368532" y="4124048"/>
                    <a:pt x="1027352" y="4109417"/>
                    <a:pt x="755095" y="4116227"/>
                  </a:cubicBezTo>
                  <a:cubicBezTo>
                    <a:pt x="482838" y="4123037"/>
                    <a:pt x="162826" y="4122870"/>
                    <a:pt x="0" y="4116227"/>
                  </a:cubicBezTo>
                  <a:cubicBezTo>
                    <a:pt x="14119" y="3928775"/>
                    <a:pt x="-26607" y="3747125"/>
                    <a:pt x="0" y="3512514"/>
                  </a:cubicBezTo>
                  <a:cubicBezTo>
                    <a:pt x="26607" y="3277903"/>
                    <a:pt x="-23493" y="3067015"/>
                    <a:pt x="0" y="2867638"/>
                  </a:cubicBezTo>
                  <a:cubicBezTo>
                    <a:pt x="23493" y="2668261"/>
                    <a:pt x="-21468" y="2442955"/>
                    <a:pt x="0" y="2305087"/>
                  </a:cubicBezTo>
                  <a:cubicBezTo>
                    <a:pt x="21468" y="2167219"/>
                    <a:pt x="17226" y="1889292"/>
                    <a:pt x="0" y="1742536"/>
                  </a:cubicBezTo>
                  <a:cubicBezTo>
                    <a:pt x="-17226" y="1595780"/>
                    <a:pt x="-8876" y="1271673"/>
                    <a:pt x="0" y="1015336"/>
                  </a:cubicBezTo>
                  <a:cubicBezTo>
                    <a:pt x="8876" y="758999"/>
                    <a:pt x="50291" y="461068"/>
                    <a:pt x="0" y="0"/>
                  </a:cubicBezTo>
                  <a:close/>
                </a:path>
              </a:pathLst>
            </a:custGeom>
            <a:noFill/>
            <a:ln w="101600"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76459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F2BC8-5AEE-9F45-9B9C-BEDEFA929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Unit, </a:t>
            </a:r>
            <a:r>
              <a:rPr lang="en-US" dirty="0" err="1">
                <a:latin typeface="Courier" pitchFamily="2" charset="0"/>
              </a:rPr>
              <a:t>ReLU</a:t>
            </a:r>
            <a:r>
              <a:rPr lang="en-US" dirty="0">
                <a:latin typeface="Courier" pitchFamily="2" charset="0"/>
              </a:rPr>
              <a:t>(), </a:t>
            </a:r>
            <a:r>
              <a:rPr lang="en-US" dirty="0"/>
              <a:t>Exponential </a:t>
            </a:r>
            <a:r>
              <a:rPr lang="en-US" dirty="0" err="1"/>
              <a:t>ReLU</a:t>
            </a:r>
            <a:r>
              <a:rPr lang="en-US" dirty="0"/>
              <a:t> (ELU)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782858-7930-5F4E-865A-4A3BEC6E1210}"/>
              </a:ext>
            </a:extLst>
          </p:cNvPr>
          <p:cNvSpPr txBox="1"/>
          <p:nvPr/>
        </p:nvSpPr>
        <p:spPr>
          <a:xfrm>
            <a:off x="402739" y="5302907"/>
            <a:ext cx="52401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Two major advantages: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No vanishing gradient when x &gt; 0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Provides sparsity (regularization) since y = 0 when x &lt; 0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E07DF4-DE06-8841-91EB-32C1592EC935}"/>
              </a:ext>
            </a:extLst>
          </p:cNvPr>
          <p:cNvGrpSpPr/>
          <p:nvPr/>
        </p:nvGrpSpPr>
        <p:grpSpPr>
          <a:xfrm>
            <a:off x="-539466" y="983807"/>
            <a:ext cx="6801760" cy="4116227"/>
            <a:chOff x="-552345" y="1039259"/>
            <a:chExt cx="6801760" cy="411622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F46A322-F750-E643-82BE-BFC6D0456CDF}"/>
                </a:ext>
              </a:extLst>
            </p:cNvPr>
            <p:cNvGrpSpPr/>
            <p:nvPr/>
          </p:nvGrpSpPr>
          <p:grpSpPr>
            <a:xfrm>
              <a:off x="349292" y="1039259"/>
              <a:ext cx="5593295" cy="4116227"/>
              <a:chOff x="349292" y="1245323"/>
              <a:chExt cx="5593295" cy="411622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2073630" y="1745984"/>
                    <a:ext cx="1849508" cy="369332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max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⁡(0,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b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73630" y="1745984"/>
                    <a:ext cx="1849508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4730" t="-3226" r="-6757" b="-35484"/>
                    </a:stretch>
                  </a:blipFill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621AE32-CFD5-F140-964A-CB54CF7918BE}"/>
                  </a:ext>
                </a:extLst>
              </p:cNvPr>
              <p:cNvSpPr/>
              <p:nvPr/>
            </p:nvSpPr>
            <p:spPr>
              <a:xfrm>
                <a:off x="349292" y="1245323"/>
                <a:ext cx="5593295" cy="4116227"/>
              </a:xfrm>
              <a:custGeom>
                <a:avLst/>
                <a:gdLst>
                  <a:gd name="connsiteX0" fmla="*/ 0 w 5593295"/>
                  <a:gd name="connsiteY0" fmla="*/ 0 h 4116227"/>
                  <a:gd name="connsiteX1" fmla="*/ 643229 w 5593295"/>
                  <a:gd name="connsiteY1" fmla="*/ 0 h 4116227"/>
                  <a:gd name="connsiteX2" fmla="*/ 1174592 w 5593295"/>
                  <a:gd name="connsiteY2" fmla="*/ 0 h 4116227"/>
                  <a:gd name="connsiteX3" fmla="*/ 1985620 w 5593295"/>
                  <a:gd name="connsiteY3" fmla="*/ 0 h 4116227"/>
                  <a:gd name="connsiteX4" fmla="*/ 2628849 w 5593295"/>
                  <a:gd name="connsiteY4" fmla="*/ 0 h 4116227"/>
                  <a:gd name="connsiteX5" fmla="*/ 3272078 w 5593295"/>
                  <a:gd name="connsiteY5" fmla="*/ 0 h 4116227"/>
                  <a:gd name="connsiteX6" fmla="*/ 4083105 w 5593295"/>
                  <a:gd name="connsiteY6" fmla="*/ 0 h 4116227"/>
                  <a:gd name="connsiteX7" fmla="*/ 4670401 w 5593295"/>
                  <a:gd name="connsiteY7" fmla="*/ 0 h 4116227"/>
                  <a:gd name="connsiteX8" fmla="*/ 5593295 w 5593295"/>
                  <a:gd name="connsiteY8" fmla="*/ 0 h 4116227"/>
                  <a:gd name="connsiteX9" fmla="*/ 5593295 w 5593295"/>
                  <a:gd name="connsiteY9" fmla="*/ 768362 h 4116227"/>
                  <a:gd name="connsiteX10" fmla="*/ 5593295 w 5593295"/>
                  <a:gd name="connsiteY10" fmla="*/ 1372076 h 4116227"/>
                  <a:gd name="connsiteX11" fmla="*/ 5593295 w 5593295"/>
                  <a:gd name="connsiteY11" fmla="*/ 2058114 h 4116227"/>
                  <a:gd name="connsiteX12" fmla="*/ 5593295 w 5593295"/>
                  <a:gd name="connsiteY12" fmla="*/ 2785314 h 4116227"/>
                  <a:gd name="connsiteX13" fmla="*/ 5593295 w 5593295"/>
                  <a:gd name="connsiteY13" fmla="*/ 3347865 h 4116227"/>
                  <a:gd name="connsiteX14" fmla="*/ 5593295 w 5593295"/>
                  <a:gd name="connsiteY14" fmla="*/ 4116227 h 4116227"/>
                  <a:gd name="connsiteX15" fmla="*/ 4894133 w 5593295"/>
                  <a:gd name="connsiteY15" fmla="*/ 4116227 h 4116227"/>
                  <a:gd name="connsiteX16" fmla="*/ 4194971 w 5593295"/>
                  <a:gd name="connsiteY16" fmla="*/ 4116227 h 4116227"/>
                  <a:gd name="connsiteX17" fmla="*/ 3383943 w 5593295"/>
                  <a:gd name="connsiteY17" fmla="*/ 4116227 h 4116227"/>
                  <a:gd name="connsiteX18" fmla="*/ 2684782 w 5593295"/>
                  <a:gd name="connsiteY18" fmla="*/ 4116227 h 4116227"/>
                  <a:gd name="connsiteX19" fmla="*/ 2153419 w 5593295"/>
                  <a:gd name="connsiteY19" fmla="*/ 4116227 h 4116227"/>
                  <a:gd name="connsiteX20" fmla="*/ 1566123 w 5593295"/>
                  <a:gd name="connsiteY20" fmla="*/ 4116227 h 4116227"/>
                  <a:gd name="connsiteX21" fmla="*/ 755095 w 5593295"/>
                  <a:gd name="connsiteY21" fmla="*/ 4116227 h 4116227"/>
                  <a:gd name="connsiteX22" fmla="*/ 0 w 5593295"/>
                  <a:gd name="connsiteY22" fmla="*/ 4116227 h 4116227"/>
                  <a:gd name="connsiteX23" fmla="*/ 0 w 5593295"/>
                  <a:gd name="connsiteY23" fmla="*/ 3512514 h 4116227"/>
                  <a:gd name="connsiteX24" fmla="*/ 0 w 5593295"/>
                  <a:gd name="connsiteY24" fmla="*/ 2867638 h 4116227"/>
                  <a:gd name="connsiteX25" fmla="*/ 0 w 5593295"/>
                  <a:gd name="connsiteY25" fmla="*/ 2305087 h 4116227"/>
                  <a:gd name="connsiteX26" fmla="*/ 0 w 5593295"/>
                  <a:gd name="connsiteY26" fmla="*/ 1742536 h 4116227"/>
                  <a:gd name="connsiteX27" fmla="*/ 0 w 5593295"/>
                  <a:gd name="connsiteY27" fmla="*/ 1015336 h 4116227"/>
                  <a:gd name="connsiteX28" fmla="*/ 0 w 5593295"/>
                  <a:gd name="connsiteY28" fmla="*/ 0 h 4116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593295" h="4116227" extrusionOk="0">
                    <a:moveTo>
                      <a:pt x="0" y="0"/>
                    </a:moveTo>
                    <a:cubicBezTo>
                      <a:pt x="135211" y="-10768"/>
                      <a:pt x="423722" y="13912"/>
                      <a:pt x="643229" y="0"/>
                    </a:cubicBezTo>
                    <a:cubicBezTo>
                      <a:pt x="862736" y="-13912"/>
                      <a:pt x="981071" y="14234"/>
                      <a:pt x="1174592" y="0"/>
                    </a:cubicBezTo>
                    <a:cubicBezTo>
                      <a:pt x="1368113" y="-14234"/>
                      <a:pt x="1636071" y="37764"/>
                      <a:pt x="1985620" y="0"/>
                    </a:cubicBezTo>
                    <a:cubicBezTo>
                      <a:pt x="2335169" y="-37764"/>
                      <a:pt x="2488637" y="-19950"/>
                      <a:pt x="2628849" y="0"/>
                    </a:cubicBezTo>
                    <a:cubicBezTo>
                      <a:pt x="2769061" y="19950"/>
                      <a:pt x="3132331" y="17029"/>
                      <a:pt x="3272078" y="0"/>
                    </a:cubicBezTo>
                    <a:cubicBezTo>
                      <a:pt x="3411825" y="-17029"/>
                      <a:pt x="3810756" y="31580"/>
                      <a:pt x="4083105" y="0"/>
                    </a:cubicBezTo>
                    <a:cubicBezTo>
                      <a:pt x="4355454" y="-31580"/>
                      <a:pt x="4387118" y="-15856"/>
                      <a:pt x="4670401" y="0"/>
                    </a:cubicBezTo>
                    <a:cubicBezTo>
                      <a:pt x="4953684" y="15856"/>
                      <a:pt x="5197417" y="39458"/>
                      <a:pt x="5593295" y="0"/>
                    </a:cubicBezTo>
                    <a:cubicBezTo>
                      <a:pt x="5613383" y="180930"/>
                      <a:pt x="5590766" y="602253"/>
                      <a:pt x="5593295" y="768362"/>
                    </a:cubicBezTo>
                    <a:cubicBezTo>
                      <a:pt x="5595824" y="934471"/>
                      <a:pt x="5575777" y="1191542"/>
                      <a:pt x="5593295" y="1372076"/>
                    </a:cubicBezTo>
                    <a:cubicBezTo>
                      <a:pt x="5610813" y="1552610"/>
                      <a:pt x="5595360" y="1868058"/>
                      <a:pt x="5593295" y="2058114"/>
                    </a:cubicBezTo>
                    <a:cubicBezTo>
                      <a:pt x="5591230" y="2248170"/>
                      <a:pt x="5570961" y="2475694"/>
                      <a:pt x="5593295" y="2785314"/>
                    </a:cubicBezTo>
                    <a:cubicBezTo>
                      <a:pt x="5615629" y="3094934"/>
                      <a:pt x="5598829" y="3200966"/>
                      <a:pt x="5593295" y="3347865"/>
                    </a:cubicBezTo>
                    <a:cubicBezTo>
                      <a:pt x="5587761" y="3494764"/>
                      <a:pt x="5625732" y="3936574"/>
                      <a:pt x="5593295" y="4116227"/>
                    </a:cubicBezTo>
                    <a:cubicBezTo>
                      <a:pt x="5417236" y="4138736"/>
                      <a:pt x="5186553" y="4108446"/>
                      <a:pt x="4894133" y="4116227"/>
                    </a:cubicBezTo>
                    <a:cubicBezTo>
                      <a:pt x="4601713" y="4124008"/>
                      <a:pt x="4351577" y="4127884"/>
                      <a:pt x="4194971" y="4116227"/>
                    </a:cubicBezTo>
                    <a:cubicBezTo>
                      <a:pt x="4038365" y="4104570"/>
                      <a:pt x="3639973" y="4093543"/>
                      <a:pt x="3383943" y="4116227"/>
                    </a:cubicBezTo>
                    <a:cubicBezTo>
                      <a:pt x="3127913" y="4138911"/>
                      <a:pt x="3019595" y="4105600"/>
                      <a:pt x="2684782" y="4116227"/>
                    </a:cubicBezTo>
                    <a:cubicBezTo>
                      <a:pt x="2349969" y="4126854"/>
                      <a:pt x="2413427" y="4116837"/>
                      <a:pt x="2153419" y="4116227"/>
                    </a:cubicBezTo>
                    <a:cubicBezTo>
                      <a:pt x="1893411" y="4115617"/>
                      <a:pt x="1763714" y="4108406"/>
                      <a:pt x="1566123" y="4116227"/>
                    </a:cubicBezTo>
                    <a:cubicBezTo>
                      <a:pt x="1368532" y="4124048"/>
                      <a:pt x="1027352" y="4109417"/>
                      <a:pt x="755095" y="4116227"/>
                    </a:cubicBezTo>
                    <a:cubicBezTo>
                      <a:pt x="482838" y="4123037"/>
                      <a:pt x="162826" y="4122870"/>
                      <a:pt x="0" y="4116227"/>
                    </a:cubicBezTo>
                    <a:cubicBezTo>
                      <a:pt x="14119" y="3928775"/>
                      <a:pt x="-26607" y="3747125"/>
                      <a:pt x="0" y="3512514"/>
                    </a:cubicBezTo>
                    <a:cubicBezTo>
                      <a:pt x="26607" y="3277903"/>
                      <a:pt x="-23493" y="3067015"/>
                      <a:pt x="0" y="2867638"/>
                    </a:cubicBezTo>
                    <a:cubicBezTo>
                      <a:pt x="23493" y="2668261"/>
                      <a:pt x="-21468" y="2442955"/>
                      <a:pt x="0" y="2305087"/>
                    </a:cubicBezTo>
                    <a:cubicBezTo>
                      <a:pt x="21468" y="2167219"/>
                      <a:pt x="17226" y="1889292"/>
                      <a:pt x="0" y="1742536"/>
                    </a:cubicBezTo>
                    <a:cubicBezTo>
                      <a:pt x="-17226" y="1595780"/>
                      <a:pt x="-8876" y="1271673"/>
                      <a:pt x="0" y="1015336"/>
                    </a:cubicBezTo>
                    <a:cubicBezTo>
                      <a:pt x="8876" y="758999"/>
                      <a:pt x="50291" y="461068"/>
                      <a:pt x="0" y="0"/>
                    </a:cubicBezTo>
                    <a:close/>
                  </a:path>
                </a:pathLst>
              </a:custGeom>
              <a:noFill/>
              <a:ln w="101600"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A66AAB1-20A8-694C-B324-51504DB03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52345" y="2409913"/>
              <a:ext cx="6801760" cy="2720704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777A5-9A46-BD49-B90D-8EB3CA5CD6B1}"/>
              </a:ext>
            </a:extLst>
          </p:cNvPr>
          <p:cNvSpPr/>
          <p:nvPr/>
        </p:nvSpPr>
        <p:spPr>
          <a:xfrm>
            <a:off x="6396386" y="983807"/>
            <a:ext cx="5593295" cy="4116227"/>
          </a:xfrm>
          <a:custGeom>
            <a:avLst/>
            <a:gdLst>
              <a:gd name="connsiteX0" fmla="*/ 0 w 5593295"/>
              <a:gd name="connsiteY0" fmla="*/ 0 h 4116227"/>
              <a:gd name="connsiteX1" fmla="*/ 643229 w 5593295"/>
              <a:gd name="connsiteY1" fmla="*/ 0 h 4116227"/>
              <a:gd name="connsiteX2" fmla="*/ 1174592 w 5593295"/>
              <a:gd name="connsiteY2" fmla="*/ 0 h 4116227"/>
              <a:gd name="connsiteX3" fmla="*/ 1985620 w 5593295"/>
              <a:gd name="connsiteY3" fmla="*/ 0 h 4116227"/>
              <a:gd name="connsiteX4" fmla="*/ 2628849 w 5593295"/>
              <a:gd name="connsiteY4" fmla="*/ 0 h 4116227"/>
              <a:gd name="connsiteX5" fmla="*/ 3272078 w 5593295"/>
              <a:gd name="connsiteY5" fmla="*/ 0 h 4116227"/>
              <a:gd name="connsiteX6" fmla="*/ 4083105 w 5593295"/>
              <a:gd name="connsiteY6" fmla="*/ 0 h 4116227"/>
              <a:gd name="connsiteX7" fmla="*/ 4670401 w 5593295"/>
              <a:gd name="connsiteY7" fmla="*/ 0 h 4116227"/>
              <a:gd name="connsiteX8" fmla="*/ 5593295 w 5593295"/>
              <a:gd name="connsiteY8" fmla="*/ 0 h 4116227"/>
              <a:gd name="connsiteX9" fmla="*/ 5593295 w 5593295"/>
              <a:gd name="connsiteY9" fmla="*/ 768362 h 4116227"/>
              <a:gd name="connsiteX10" fmla="*/ 5593295 w 5593295"/>
              <a:gd name="connsiteY10" fmla="*/ 1372076 h 4116227"/>
              <a:gd name="connsiteX11" fmla="*/ 5593295 w 5593295"/>
              <a:gd name="connsiteY11" fmla="*/ 2058114 h 4116227"/>
              <a:gd name="connsiteX12" fmla="*/ 5593295 w 5593295"/>
              <a:gd name="connsiteY12" fmla="*/ 2785314 h 4116227"/>
              <a:gd name="connsiteX13" fmla="*/ 5593295 w 5593295"/>
              <a:gd name="connsiteY13" fmla="*/ 3347865 h 4116227"/>
              <a:gd name="connsiteX14" fmla="*/ 5593295 w 5593295"/>
              <a:gd name="connsiteY14" fmla="*/ 4116227 h 4116227"/>
              <a:gd name="connsiteX15" fmla="*/ 4894133 w 5593295"/>
              <a:gd name="connsiteY15" fmla="*/ 4116227 h 4116227"/>
              <a:gd name="connsiteX16" fmla="*/ 4194971 w 5593295"/>
              <a:gd name="connsiteY16" fmla="*/ 4116227 h 4116227"/>
              <a:gd name="connsiteX17" fmla="*/ 3383943 w 5593295"/>
              <a:gd name="connsiteY17" fmla="*/ 4116227 h 4116227"/>
              <a:gd name="connsiteX18" fmla="*/ 2684782 w 5593295"/>
              <a:gd name="connsiteY18" fmla="*/ 4116227 h 4116227"/>
              <a:gd name="connsiteX19" fmla="*/ 2153419 w 5593295"/>
              <a:gd name="connsiteY19" fmla="*/ 4116227 h 4116227"/>
              <a:gd name="connsiteX20" fmla="*/ 1566123 w 5593295"/>
              <a:gd name="connsiteY20" fmla="*/ 4116227 h 4116227"/>
              <a:gd name="connsiteX21" fmla="*/ 755095 w 5593295"/>
              <a:gd name="connsiteY21" fmla="*/ 4116227 h 4116227"/>
              <a:gd name="connsiteX22" fmla="*/ 0 w 5593295"/>
              <a:gd name="connsiteY22" fmla="*/ 4116227 h 4116227"/>
              <a:gd name="connsiteX23" fmla="*/ 0 w 5593295"/>
              <a:gd name="connsiteY23" fmla="*/ 3512514 h 4116227"/>
              <a:gd name="connsiteX24" fmla="*/ 0 w 5593295"/>
              <a:gd name="connsiteY24" fmla="*/ 2867638 h 4116227"/>
              <a:gd name="connsiteX25" fmla="*/ 0 w 5593295"/>
              <a:gd name="connsiteY25" fmla="*/ 2305087 h 4116227"/>
              <a:gd name="connsiteX26" fmla="*/ 0 w 5593295"/>
              <a:gd name="connsiteY26" fmla="*/ 1742536 h 4116227"/>
              <a:gd name="connsiteX27" fmla="*/ 0 w 5593295"/>
              <a:gd name="connsiteY27" fmla="*/ 1015336 h 4116227"/>
              <a:gd name="connsiteX28" fmla="*/ 0 w 5593295"/>
              <a:gd name="connsiteY28" fmla="*/ 0 h 4116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593295" h="4116227" extrusionOk="0">
                <a:moveTo>
                  <a:pt x="0" y="0"/>
                </a:moveTo>
                <a:cubicBezTo>
                  <a:pt x="135211" y="-10768"/>
                  <a:pt x="423722" y="13912"/>
                  <a:pt x="643229" y="0"/>
                </a:cubicBezTo>
                <a:cubicBezTo>
                  <a:pt x="862736" y="-13912"/>
                  <a:pt x="981071" y="14234"/>
                  <a:pt x="1174592" y="0"/>
                </a:cubicBezTo>
                <a:cubicBezTo>
                  <a:pt x="1368113" y="-14234"/>
                  <a:pt x="1636071" y="37764"/>
                  <a:pt x="1985620" y="0"/>
                </a:cubicBezTo>
                <a:cubicBezTo>
                  <a:pt x="2335169" y="-37764"/>
                  <a:pt x="2488637" y="-19950"/>
                  <a:pt x="2628849" y="0"/>
                </a:cubicBezTo>
                <a:cubicBezTo>
                  <a:pt x="2769061" y="19950"/>
                  <a:pt x="3132331" y="17029"/>
                  <a:pt x="3272078" y="0"/>
                </a:cubicBezTo>
                <a:cubicBezTo>
                  <a:pt x="3411825" y="-17029"/>
                  <a:pt x="3810756" y="31580"/>
                  <a:pt x="4083105" y="0"/>
                </a:cubicBezTo>
                <a:cubicBezTo>
                  <a:pt x="4355454" y="-31580"/>
                  <a:pt x="4387118" y="-15856"/>
                  <a:pt x="4670401" y="0"/>
                </a:cubicBezTo>
                <a:cubicBezTo>
                  <a:pt x="4953684" y="15856"/>
                  <a:pt x="5197417" y="39458"/>
                  <a:pt x="5593295" y="0"/>
                </a:cubicBezTo>
                <a:cubicBezTo>
                  <a:pt x="5613383" y="180930"/>
                  <a:pt x="5590766" y="602253"/>
                  <a:pt x="5593295" y="768362"/>
                </a:cubicBezTo>
                <a:cubicBezTo>
                  <a:pt x="5595824" y="934471"/>
                  <a:pt x="5575777" y="1191542"/>
                  <a:pt x="5593295" y="1372076"/>
                </a:cubicBezTo>
                <a:cubicBezTo>
                  <a:pt x="5610813" y="1552610"/>
                  <a:pt x="5595360" y="1868058"/>
                  <a:pt x="5593295" y="2058114"/>
                </a:cubicBezTo>
                <a:cubicBezTo>
                  <a:pt x="5591230" y="2248170"/>
                  <a:pt x="5570961" y="2475694"/>
                  <a:pt x="5593295" y="2785314"/>
                </a:cubicBezTo>
                <a:cubicBezTo>
                  <a:pt x="5615629" y="3094934"/>
                  <a:pt x="5598829" y="3200966"/>
                  <a:pt x="5593295" y="3347865"/>
                </a:cubicBezTo>
                <a:cubicBezTo>
                  <a:pt x="5587761" y="3494764"/>
                  <a:pt x="5625732" y="3936574"/>
                  <a:pt x="5593295" y="4116227"/>
                </a:cubicBezTo>
                <a:cubicBezTo>
                  <a:pt x="5417236" y="4138736"/>
                  <a:pt x="5186553" y="4108446"/>
                  <a:pt x="4894133" y="4116227"/>
                </a:cubicBezTo>
                <a:cubicBezTo>
                  <a:pt x="4601713" y="4124008"/>
                  <a:pt x="4351577" y="4127884"/>
                  <a:pt x="4194971" y="4116227"/>
                </a:cubicBezTo>
                <a:cubicBezTo>
                  <a:pt x="4038365" y="4104570"/>
                  <a:pt x="3639973" y="4093543"/>
                  <a:pt x="3383943" y="4116227"/>
                </a:cubicBezTo>
                <a:cubicBezTo>
                  <a:pt x="3127913" y="4138911"/>
                  <a:pt x="3019595" y="4105600"/>
                  <a:pt x="2684782" y="4116227"/>
                </a:cubicBezTo>
                <a:cubicBezTo>
                  <a:pt x="2349969" y="4126854"/>
                  <a:pt x="2413427" y="4116837"/>
                  <a:pt x="2153419" y="4116227"/>
                </a:cubicBezTo>
                <a:cubicBezTo>
                  <a:pt x="1893411" y="4115617"/>
                  <a:pt x="1763714" y="4108406"/>
                  <a:pt x="1566123" y="4116227"/>
                </a:cubicBezTo>
                <a:cubicBezTo>
                  <a:pt x="1368532" y="4124048"/>
                  <a:pt x="1027352" y="4109417"/>
                  <a:pt x="755095" y="4116227"/>
                </a:cubicBezTo>
                <a:cubicBezTo>
                  <a:pt x="482838" y="4123037"/>
                  <a:pt x="162826" y="4122870"/>
                  <a:pt x="0" y="4116227"/>
                </a:cubicBezTo>
                <a:cubicBezTo>
                  <a:pt x="14119" y="3928775"/>
                  <a:pt x="-26607" y="3747125"/>
                  <a:pt x="0" y="3512514"/>
                </a:cubicBezTo>
                <a:cubicBezTo>
                  <a:pt x="26607" y="3277903"/>
                  <a:pt x="-23493" y="3067015"/>
                  <a:pt x="0" y="2867638"/>
                </a:cubicBezTo>
                <a:cubicBezTo>
                  <a:pt x="23493" y="2668261"/>
                  <a:pt x="-21468" y="2442955"/>
                  <a:pt x="0" y="2305087"/>
                </a:cubicBezTo>
                <a:cubicBezTo>
                  <a:pt x="21468" y="2167219"/>
                  <a:pt x="17226" y="1889292"/>
                  <a:pt x="0" y="1742536"/>
                </a:cubicBezTo>
                <a:cubicBezTo>
                  <a:pt x="-17226" y="1595780"/>
                  <a:pt x="-8876" y="1271673"/>
                  <a:pt x="0" y="1015336"/>
                </a:cubicBezTo>
                <a:cubicBezTo>
                  <a:pt x="8876" y="758999"/>
                  <a:pt x="50291" y="461068"/>
                  <a:pt x="0" y="0"/>
                </a:cubicBezTo>
                <a:close/>
              </a:path>
            </a:pathLst>
          </a:custGeom>
          <a:noFill/>
          <a:ln w="101600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6C3B9FE-664B-034C-A2DC-94AA2C0C923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407998" y="2409823"/>
            <a:ext cx="5434710" cy="2720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7CFF17A-AB81-4D43-BAD7-BC7009F06EE3}"/>
                  </a:ext>
                </a:extLst>
              </p:cNvPr>
              <p:cNvSpPr txBox="1"/>
              <p:nvPr/>
            </p:nvSpPr>
            <p:spPr>
              <a:xfrm>
                <a:off x="6607241" y="1287521"/>
                <a:ext cx="5171584" cy="73866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0,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𝛼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min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(0,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b="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/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sz="24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takes a small value</a:t>
                </a:r>
                <a:endParaRPr lang="en-US" sz="2400" b="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7CFF17A-AB81-4D43-BAD7-BC7009F06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241" y="1287521"/>
                <a:ext cx="5171584" cy="738664"/>
              </a:xfrm>
              <a:prstGeom prst="rect">
                <a:avLst/>
              </a:prstGeom>
              <a:blipFill>
                <a:blip r:embed="rId5"/>
                <a:stretch>
                  <a:fillRect b="-23333"/>
                </a:stretch>
              </a:blip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6787640-8F2E-2A40-8B45-799E16529E47}"/>
              </a:ext>
            </a:extLst>
          </p:cNvPr>
          <p:cNvSpPr txBox="1"/>
          <p:nvPr/>
        </p:nvSpPr>
        <p:spPr>
          <a:xfrm>
            <a:off x="6407998" y="5610683"/>
            <a:ext cx="5171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No vanishing gradients and easy to calculate. </a:t>
            </a:r>
          </a:p>
        </p:txBody>
      </p:sp>
    </p:spTree>
    <p:extLst>
      <p:ext uri="{BB962C8B-B14F-4D97-AF65-F5344CB8AC3E}">
        <p14:creationId xmlns:p14="http://schemas.microsoft.com/office/powerpoint/2010/main" val="1467112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33133-2518-FC44-9F28-F55F632D6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68555"/>
            <a:ext cx="11493416" cy="767276"/>
          </a:xfrm>
        </p:spPr>
        <p:txBody>
          <a:bodyPr/>
          <a:lstStyle/>
          <a:p>
            <a:r>
              <a:rPr lang="en-US" dirty="0" err="1"/>
              <a:t>Softplus</a:t>
            </a:r>
            <a:r>
              <a:rPr lang="en-US" dirty="0"/>
              <a:t> and Swish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063615" y="1322878"/>
                <a:ext cx="2190405" cy="36933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𝑦</m:t>
                      </m:r>
                      <m:r>
                        <a:rPr lang="en-US" sz="2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(1+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b="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615" y="1322878"/>
                <a:ext cx="2190405" cy="369332"/>
              </a:xfrm>
              <a:prstGeom prst="rect">
                <a:avLst/>
              </a:prstGeom>
              <a:blipFill>
                <a:blip r:embed="rId2"/>
                <a:stretch>
                  <a:fillRect l="-3448" r="-1724" b="-32258"/>
                </a:stretch>
              </a:blip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9063" y="2346504"/>
            <a:ext cx="7006151" cy="28024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EBA0F0-9AD6-1A4C-BF2F-77CCB2E564B7}"/>
              </a:ext>
            </a:extLst>
          </p:cNvPr>
          <p:cNvSpPr/>
          <p:nvPr/>
        </p:nvSpPr>
        <p:spPr>
          <a:xfrm>
            <a:off x="362169" y="1032737"/>
            <a:ext cx="5593295" cy="4116227"/>
          </a:xfrm>
          <a:custGeom>
            <a:avLst/>
            <a:gdLst>
              <a:gd name="connsiteX0" fmla="*/ 0 w 5593295"/>
              <a:gd name="connsiteY0" fmla="*/ 0 h 4116227"/>
              <a:gd name="connsiteX1" fmla="*/ 643229 w 5593295"/>
              <a:gd name="connsiteY1" fmla="*/ 0 h 4116227"/>
              <a:gd name="connsiteX2" fmla="*/ 1174592 w 5593295"/>
              <a:gd name="connsiteY2" fmla="*/ 0 h 4116227"/>
              <a:gd name="connsiteX3" fmla="*/ 1985620 w 5593295"/>
              <a:gd name="connsiteY3" fmla="*/ 0 h 4116227"/>
              <a:gd name="connsiteX4" fmla="*/ 2628849 w 5593295"/>
              <a:gd name="connsiteY4" fmla="*/ 0 h 4116227"/>
              <a:gd name="connsiteX5" fmla="*/ 3272078 w 5593295"/>
              <a:gd name="connsiteY5" fmla="*/ 0 h 4116227"/>
              <a:gd name="connsiteX6" fmla="*/ 4083105 w 5593295"/>
              <a:gd name="connsiteY6" fmla="*/ 0 h 4116227"/>
              <a:gd name="connsiteX7" fmla="*/ 4670401 w 5593295"/>
              <a:gd name="connsiteY7" fmla="*/ 0 h 4116227"/>
              <a:gd name="connsiteX8" fmla="*/ 5593295 w 5593295"/>
              <a:gd name="connsiteY8" fmla="*/ 0 h 4116227"/>
              <a:gd name="connsiteX9" fmla="*/ 5593295 w 5593295"/>
              <a:gd name="connsiteY9" fmla="*/ 768362 h 4116227"/>
              <a:gd name="connsiteX10" fmla="*/ 5593295 w 5593295"/>
              <a:gd name="connsiteY10" fmla="*/ 1372076 h 4116227"/>
              <a:gd name="connsiteX11" fmla="*/ 5593295 w 5593295"/>
              <a:gd name="connsiteY11" fmla="*/ 2058114 h 4116227"/>
              <a:gd name="connsiteX12" fmla="*/ 5593295 w 5593295"/>
              <a:gd name="connsiteY12" fmla="*/ 2785314 h 4116227"/>
              <a:gd name="connsiteX13" fmla="*/ 5593295 w 5593295"/>
              <a:gd name="connsiteY13" fmla="*/ 3347865 h 4116227"/>
              <a:gd name="connsiteX14" fmla="*/ 5593295 w 5593295"/>
              <a:gd name="connsiteY14" fmla="*/ 4116227 h 4116227"/>
              <a:gd name="connsiteX15" fmla="*/ 4894133 w 5593295"/>
              <a:gd name="connsiteY15" fmla="*/ 4116227 h 4116227"/>
              <a:gd name="connsiteX16" fmla="*/ 4194971 w 5593295"/>
              <a:gd name="connsiteY16" fmla="*/ 4116227 h 4116227"/>
              <a:gd name="connsiteX17" fmla="*/ 3383943 w 5593295"/>
              <a:gd name="connsiteY17" fmla="*/ 4116227 h 4116227"/>
              <a:gd name="connsiteX18" fmla="*/ 2684782 w 5593295"/>
              <a:gd name="connsiteY18" fmla="*/ 4116227 h 4116227"/>
              <a:gd name="connsiteX19" fmla="*/ 2153419 w 5593295"/>
              <a:gd name="connsiteY19" fmla="*/ 4116227 h 4116227"/>
              <a:gd name="connsiteX20" fmla="*/ 1566123 w 5593295"/>
              <a:gd name="connsiteY20" fmla="*/ 4116227 h 4116227"/>
              <a:gd name="connsiteX21" fmla="*/ 755095 w 5593295"/>
              <a:gd name="connsiteY21" fmla="*/ 4116227 h 4116227"/>
              <a:gd name="connsiteX22" fmla="*/ 0 w 5593295"/>
              <a:gd name="connsiteY22" fmla="*/ 4116227 h 4116227"/>
              <a:gd name="connsiteX23" fmla="*/ 0 w 5593295"/>
              <a:gd name="connsiteY23" fmla="*/ 3512514 h 4116227"/>
              <a:gd name="connsiteX24" fmla="*/ 0 w 5593295"/>
              <a:gd name="connsiteY24" fmla="*/ 2867638 h 4116227"/>
              <a:gd name="connsiteX25" fmla="*/ 0 w 5593295"/>
              <a:gd name="connsiteY25" fmla="*/ 2305087 h 4116227"/>
              <a:gd name="connsiteX26" fmla="*/ 0 w 5593295"/>
              <a:gd name="connsiteY26" fmla="*/ 1742536 h 4116227"/>
              <a:gd name="connsiteX27" fmla="*/ 0 w 5593295"/>
              <a:gd name="connsiteY27" fmla="*/ 1015336 h 4116227"/>
              <a:gd name="connsiteX28" fmla="*/ 0 w 5593295"/>
              <a:gd name="connsiteY28" fmla="*/ 0 h 4116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593295" h="4116227" extrusionOk="0">
                <a:moveTo>
                  <a:pt x="0" y="0"/>
                </a:moveTo>
                <a:cubicBezTo>
                  <a:pt x="135211" y="-10768"/>
                  <a:pt x="423722" y="13912"/>
                  <a:pt x="643229" y="0"/>
                </a:cubicBezTo>
                <a:cubicBezTo>
                  <a:pt x="862736" y="-13912"/>
                  <a:pt x="981071" y="14234"/>
                  <a:pt x="1174592" y="0"/>
                </a:cubicBezTo>
                <a:cubicBezTo>
                  <a:pt x="1368113" y="-14234"/>
                  <a:pt x="1636071" y="37764"/>
                  <a:pt x="1985620" y="0"/>
                </a:cubicBezTo>
                <a:cubicBezTo>
                  <a:pt x="2335169" y="-37764"/>
                  <a:pt x="2488637" y="-19950"/>
                  <a:pt x="2628849" y="0"/>
                </a:cubicBezTo>
                <a:cubicBezTo>
                  <a:pt x="2769061" y="19950"/>
                  <a:pt x="3132331" y="17029"/>
                  <a:pt x="3272078" y="0"/>
                </a:cubicBezTo>
                <a:cubicBezTo>
                  <a:pt x="3411825" y="-17029"/>
                  <a:pt x="3810756" y="31580"/>
                  <a:pt x="4083105" y="0"/>
                </a:cubicBezTo>
                <a:cubicBezTo>
                  <a:pt x="4355454" y="-31580"/>
                  <a:pt x="4387118" y="-15856"/>
                  <a:pt x="4670401" y="0"/>
                </a:cubicBezTo>
                <a:cubicBezTo>
                  <a:pt x="4953684" y="15856"/>
                  <a:pt x="5197417" y="39458"/>
                  <a:pt x="5593295" y="0"/>
                </a:cubicBezTo>
                <a:cubicBezTo>
                  <a:pt x="5613383" y="180930"/>
                  <a:pt x="5590766" y="602253"/>
                  <a:pt x="5593295" y="768362"/>
                </a:cubicBezTo>
                <a:cubicBezTo>
                  <a:pt x="5595824" y="934471"/>
                  <a:pt x="5575777" y="1191542"/>
                  <a:pt x="5593295" y="1372076"/>
                </a:cubicBezTo>
                <a:cubicBezTo>
                  <a:pt x="5610813" y="1552610"/>
                  <a:pt x="5595360" y="1868058"/>
                  <a:pt x="5593295" y="2058114"/>
                </a:cubicBezTo>
                <a:cubicBezTo>
                  <a:pt x="5591230" y="2248170"/>
                  <a:pt x="5570961" y="2475694"/>
                  <a:pt x="5593295" y="2785314"/>
                </a:cubicBezTo>
                <a:cubicBezTo>
                  <a:pt x="5615629" y="3094934"/>
                  <a:pt x="5598829" y="3200966"/>
                  <a:pt x="5593295" y="3347865"/>
                </a:cubicBezTo>
                <a:cubicBezTo>
                  <a:pt x="5587761" y="3494764"/>
                  <a:pt x="5625732" y="3936574"/>
                  <a:pt x="5593295" y="4116227"/>
                </a:cubicBezTo>
                <a:cubicBezTo>
                  <a:pt x="5417236" y="4138736"/>
                  <a:pt x="5186553" y="4108446"/>
                  <a:pt x="4894133" y="4116227"/>
                </a:cubicBezTo>
                <a:cubicBezTo>
                  <a:pt x="4601713" y="4124008"/>
                  <a:pt x="4351577" y="4127884"/>
                  <a:pt x="4194971" y="4116227"/>
                </a:cubicBezTo>
                <a:cubicBezTo>
                  <a:pt x="4038365" y="4104570"/>
                  <a:pt x="3639973" y="4093543"/>
                  <a:pt x="3383943" y="4116227"/>
                </a:cubicBezTo>
                <a:cubicBezTo>
                  <a:pt x="3127913" y="4138911"/>
                  <a:pt x="3019595" y="4105600"/>
                  <a:pt x="2684782" y="4116227"/>
                </a:cubicBezTo>
                <a:cubicBezTo>
                  <a:pt x="2349969" y="4126854"/>
                  <a:pt x="2413427" y="4116837"/>
                  <a:pt x="2153419" y="4116227"/>
                </a:cubicBezTo>
                <a:cubicBezTo>
                  <a:pt x="1893411" y="4115617"/>
                  <a:pt x="1763714" y="4108406"/>
                  <a:pt x="1566123" y="4116227"/>
                </a:cubicBezTo>
                <a:cubicBezTo>
                  <a:pt x="1368532" y="4124048"/>
                  <a:pt x="1027352" y="4109417"/>
                  <a:pt x="755095" y="4116227"/>
                </a:cubicBezTo>
                <a:cubicBezTo>
                  <a:pt x="482838" y="4123037"/>
                  <a:pt x="162826" y="4122870"/>
                  <a:pt x="0" y="4116227"/>
                </a:cubicBezTo>
                <a:cubicBezTo>
                  <a:pt x="14119" y="3928775"/>
                  <a:pt x="-26607" y="3747125"/>
                  <a:pt x="0" y="3512514"/>
                </a:cubicBezTo>
                <a:cubicBezTo>
                  <a:pt x="26607" y="3277903"/>
                  <a:pt x="-23493" y="3067015"/>
                  <a:pt x="0" y="2867638"/>
                </a:cubicBezTo>
                <a:cubicBezTo>
                  <a:pt x="23493" y="2668261"/>
                  <a:pt x="-21468" y="2442955"/>
                  <a:pt x="0" y="2305087"/>
                </a:cubicBezTo>
                <a:cubicBezTo>
                  <a:pt x="21468" y="2167219"/>
                  <a:pt x="17226" y="1889292"/>
                  <a:pt x="0" y="1742536"/>
                </a:cubicBezTo>
                <a:cubicBezTo>
                  <a:pt x="-17226" y="1595780"/>
                  <a:pt x="-8876" y="1271673"/>
                  <a:pt x="0" y="1015336"/>
                </a:cubicBezTo>
                <a:cubicBezTo>
                  <a:pt x="8876" y="758999"/>
                  <a:pt x="50291" y="461068"/>
                  <a:pt x="0" y="0"/>
                </a:cubicBezTo>
                <a:close/>
              </a:path>
            </a:pathLst>
          </a:custGeom>
          <a:noFill/>
          <a:ln w="101600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5EB42F-5991-EA4C-93FB-5BB5DB3BD51D}"/>
              </a:ext>
            </a:extLst>
          </p:cNvPr>
          <p:cNvSpPr/>
          <p:nvPr/>
        </p:nvSpPr>
        <p:spPr>
          <a:xfrm>
            <a:off x="6396387" y="1032736"/>
            <a:ext cx="5593295" cy="4116227"/>
          </a:xfrm>
          <a:custGeom>
            <a:avLst/>
            <a:gdLst>
              <a:gd name="connsiteX0" fmla="*/ 0 w 5593295"/>
              <a:gd name="connsiteY0" fmla="*/ 0 h 4116227"/>
              <a:gd name="connsiteX1" fmla="*/ 643229 w 5593295"/>
              <a:gd name="connsiteY1" fmla="*/ 0 h 4116227"/>
              <a:gd name="connsiteX2" fmla="*/ 1174592 w 5593295"/>
              <a:gd name="connsiteY2" fmla="*/ 0 h 4116227"/>
              <a:gd name="connsiteX3" fmla="*/ 1985620 w 5593295"/>
              <a:gd name="connsiteY3" fmla="*/ 0 h 4116227"/>
              <a:gd name="connsiteX4" fmla="*/ 2628849 w 5593295"/>
              <a:gd name="connsiteY4" fmla="*/ 0 h 4116227"/>
              <a:gd name="connsiteX5" fmla="*/ 3272078 w 5593295"/>
              <a:gd name="connsiteY5" fmla="*/ 0 h 4116227"/>
              <a:gd name="connsiteX6" fmla="*/ 4083105 w 5593295"/>
              <a:gd name="connsiteY6" fmla="*/ 0 h 4116227"/>
              <a:gd name="connsiteX7" fmla="*/ 4670401 w 5593295"/>
              <a:gd name="connsiteY7" fmla="*/ 0 h 4116227"/>
              <a:gd name="connsiteX8" fmla="*/ 5593295 w 5593295"/>
              <a:gd name="connsiteY8" fmla="*/ 0 h 4116227"/>
              <a:gd name="connsiteX9" fmla="*/ 5593295 w 5593295"/>
              <a:gd name="connsiteY9" fmla="*/ 768362 h 4116227"/>
              <a:gd name="connsiteX10" fmla="*/ 5593295 w 5593295"/>
              <a:gd name="connsiteY10" fmla="*/ 1372076 h 4116227"/>
              <a:gd name="connsiteX11" fmla="*/ 5593295 w 5593295"/>
              <a:gd name="connsiteY11" fmla="*/ 2058114 h 4116227"/>
              <a:gd name="connsiteX12" fmla="*/ 5593295 w 5593295"/>
              <a:gd name="connsiteY12" fmla="*/ 2785314 h 4116227"/>
              <a:gd name="connsiteX13" fmla="*/ 5593295 w 5593295"/>
              <a:gd name="connsiteY13" fmla="*/ 3347865 h 4116227"/>
              <a:gd name="connsiteX14" fmla="*/ 5593295 w 5593295"/>
              <a:gd name="connsiteY14" fmla="*/ 4116227 h 4116227"/>
              <a:gd name="connsiteX15" fmla="*/ 4894133 w 5593295"/>
              <a:gd name="connsiteY15" fmla="*/ 4116227 h 4116227"/>
              <a:gd name="connsiteX16" fmla="*/ 4194971 w 5593295"/>
              <a:gd name="connsiteY16" fmla="*/ 4116227 h 4116227"/>
              <a:gd name="connsiteX17" fmla="*/ 3383943 w 5593295"/>
              <a:gd name="connsiteY17" fmla="*/ 4116227 h 4116227"/>
              <a:gd name="connsiteX18" fmla="*/ 2684782 w 5593295"/>
              <a:gd name="connsiteY18" fmla="*/ 4116227 h 4116227"/>
              <a:gd name="connsiteX19" fmla="*/ 2153419 w 5593295"/>
              <a:gd name="connsiteY19" fmla="*/ 4116227 h 4116227"/>
              <a:gd name="connsiteX20" fmla="*/ 1566123 w 5593295"/>
              <a:gd name="connsiteY20" fmla="*/ 4116227 h 4116227"/>
              <a:gd name="connsiteX21" fmla="*/ 755095 w 5593295"/>
              <a:gd name="connsiteY21" fmla="*/ 4116227 h 4116227"/>
              <a:gd name="connsiteX22" fmla="*/ 0 w 5593295"/>
              <a:gd name="connsiteY22" fmla="*/ 4116227 h 4116227"/>
              <a:gd name="connsiteX23" fmla="*/ 0 w 5593295"/>
              <a:gd name="connsiteY23" fmla="*/ 3512514 h 4116227"/>
              <a:gd name="connsiteX24" fmla="*/ 0 w 5593295"/>
              <a:gd name="connsiteY24" fmla="*/ 2867638 h 4116227"/>
              <a:gd name="connsiteX25" fmla="*/ 0 w 5593295"/>
              <a:gd name="connsiteY25" fmla="*/ 2305087 h 4116227"/>
              <a:gd name="connsiteX26" fmla="*/ 0 w 5593295"/>
              <a:gd name="connsiteY26" fmla="*/ 1742536 h 4116227"/>
              <a:gd name="connsiteX27" fmla="*/ 0 w 5593295"/>
              <a:gd name="connsiteY27" fmla="*/ 1015336 h 4116227"/>
              <a:gd name="connsiteX28" fmla="*/ 0 w 5593295"/>
              <a:gd name="connsiteY28" fmla="*/ 0 h 4116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593295" h="4116227" extrusionOk="0">
                <a:moveTo>
                  <a:pt x="0" y="0"/>
                </a:moveTo>
                <a:cubicBezTo>
                  <a:pt x="135211" y="-10768"/>
                  <a:pt x="423722" y="13912"/>
                  <a:pt x="643229" y="0"/>
                </a:cubicBezTo>
                <a:cubicBezTo>
                  <a:pt x="862736" y="-13912"/>
                  <a:pt x="981071" y="14234"/>
                  <a:pt x="1174592" y="0"/>
                </a:cubicBezTo>
                <a:cubicBezTo>
                  <a:pt x="1368113" y="-14234"/>
                  <a:pt x="1636071" y="37764"/>
                  <a:pt x="1985620" y="0"/>
                </a:cubicBezTo>
                <a:cubicBezTo>
                  <a:pt x="2335169" y="-37764"/>
                  <a:pt x="2488637" y="-19950"/>
                  <a:pt x="2628849" y="0"/>
                </a:cubicBezTo>
                <a:cubicBezTo>
                  <a:pt x="2769061" y="19950"/>
                  <a:pt x="3132331" y="17029"/>
                  <a:pt x="3272078" y="0"/>
                </a:cubicBezTo>
                <a:cubicBezTo>
                  <a:pt x="3411825" y="-17029"/>
                  <a:pt x="3810756" y="31580"/>
                  <a:pt x="4083105" y="0"/>
                </a:cubicBezTo>
                <a:cubicBezTo>
                  <a:pt x="4355454" y="-31580"/>
                  <a:pt x="4387118" y="-15856"/>
                  <a:pt x="4670401" y="0"/>
                </a:cubicBezTo>
                <a:cubicBezTo>
                  <a:pt x="4953684" y="15856"/>
                  <a:pt x="5197417" y="39458"/>
                  <a:pt x="5593295" y="0"/>
                </a:cubicBezTo>
                <a:cubicBezTo>
                  <a:pt x="5613383" y="180930"/>
                  <a:pt x="5590766" y="602253"/>
                  <a:pt x="5593295" y="768362"/>
                </a:cubicBezTo>
                <a:cubicBezTo>
                  <a:pt x="5595824" y="934471"/>
                  <a:pt x="5575777" y="1191542"/>
                  <a:pt x="5593295" y="1372076"/>
                </a:cubicBezTo>
                <a:cubicBezTo>
                  <a:pt x="5610813" y="1552610"/>
                  <a:pt x="5595360" y="1868058"/>
                  <a:pt x="5593295" y="2058114"/>
                </a:cubicBezTo>
                <a:cubicBezTo>
                  <a:pt x="5591230" y="2248170"/>
                  <a:pt x="5570961" y="2475694"/>
                  <a:pt x="5593295" y="2785314"/>
                </a:cubicBezTo>
                <a:cubicBezTo>
                  <a:pt x="5615629" y="3094934"/>
                  <a:pt x="5598829" y="3200966"/>
                  <a:pt x="5593295" y="3347865"/>
                </a:cubicBezTo>
                <a:cubicBezTo>
                  <a:pt x="5587761" y="3494764"/>
                  <a:pt x="5625732" y="3936574"/>
                  <a:pt x="5593295" y="4116227"/>
                </a:cubicBezTo>
                <a:cubicBezTo>
                  <a:pt x="5417236" y="4138736"/>
                  <a:pt x="5186553" y="4108446"/>
                  <a:pt x="4894133" y="4116227"/>
                </a:cubicBezTo>
                <a:cubicBezTo>
                  <a:pt x="4601713" y="4124008"/>
                  <a:pt x="4351577" y="4127884"/>
                  <a:pt x="4194971" y="4116227"/>
                </a:cubicBezTo>
                <a:cubicBezTo>
                  <a:pt x="4038365" y="4104570"/>
                  <a:pt x="3639973" y="4093543"/>
                  <a:pt x="3383943" y="4116227"/>
                </a:cubicBezTo>
                <a:cubicBezTo>
                  <a:pt x="3127913" y="4138911"/>
                  <a:pt x="3019595" y="4105600"/>
                  <a:pt x="2684782" y="4116227"/>
                </a:cubicBezTo>
                <a:cubicBezTo>
                  <a:pt x="2349969" y="4126854"/>
                  <a:pt x="2413427" y="4116837"/>
                  <a:pt x="2153419" y="4116227"/>
                </a:cubicBezTo>
                <a:cubicBezTo>
                  <a:pt x="1893411" y="4115617"/>
                  <a:pt x="1763714" y="4108406"/>
                  <a:pt x="1566123" y="4116227"/>
                </a:cubicBezTo>
                <a:cubicBezTo>
                  <a:pt x="1368532" y="4124048"/>
                  <a:pt x="1027352" y="4109417"/>
                  <a:pt x="755095" y="4116227"/>
                </a:cubicBezTo>
                <a:cubicBezTo>
                  <a:pt x="482838" y="4123037"/>
                  <a:pt x="162826" y="4122870"/>
                  <a:pt x="0" y="4116227"/>
                </a:cubicBezTo>
                <a:cubicBezTo>
                  <a:pt x="14119" y="3928775"/>
                  <a:pt x="-26607" y="3747125"/>
                  <a:pt x="0" y="3512514"/>
                </a:cubicBezTo>
                <a:cubicBezTo>
                  <a:pt x="26607" y="3277903"/>
                  <a:pt x="-23493" y="3067015"/>
                  <a:pt x="0" y="2867638"/>
                </a:cubicBezTo>
                <a:cubicBezTo>
                  <a:pt x="23493" y="2668261"/>
                  <a:pt x="-21468" y="2442955"/>
                  <a:pt x="0" y="2305087"/>
                </a:cubicBezTo>
                <a:cubicBezTo>
                  <a:pt x="21468" y="2167219"/>
                  <a:pt x="17226" y="1889292"/>
                  <a:pt x="0" y="1742536"/>
                </a:cubicBezTo>
                <a:cubicBezTo>
                  <a:pt x="-17226" y="1595780"/>
                  <a:pt x="-8876" y="1271673"/>
                  <a:pt x="0" y="1015336"/>
                </a:cubicBezTo>
                <a:cubicBezTo>
                  <a:pt x="8876" y="758999"/>
                  <a:pt x="50291" y="461068"/>
                  <a:pt x="0" y="0"/>
                </a:cubicBezTo>
                <a:close/>
              </a:path>
            </a:pathLst>
          </a:custGeom>
          <a:noFill/>
          <a:ln w="101600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5D7CFF-EB98-7647-9232-845FA46A77D2}"/>
              </a:ext>
            </a:extLst>
          </p:cNvPr>
          <p:cNvSpPr txBox="1"/>
          <p:nvPr/>
        </p:nvSpPr>
        <p:spPr>
          <a:xfrm>
            <a:off x="424587" y="5389116"/>
            <a:ext cx="54684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derivative of the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softplus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is the sigmoid logistic function, which is a smooth approximation of the derivative of the rectifier.  So the derivative of the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softplus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is continuous.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421D54-9788-974E-9D0A-E5268FC57A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186" y="2258185"/>
            <a:ext cx="7447743" cy="29790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70548B-C890-4D4A-9240-709BD0A450A3}"/>
                  </a:ext>
                </a:extLst>
              </p:cNvPr>
              <p:cNvSpPr txBox="1"/>
              <p:nvPr/>
            </p:nvSpPr>
            <p:spPr>
              <a:xfrm>
                <a:off x="8219723" y="1331085"/>
                <a:ext cx="1946622" cy="36933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𝜎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70548B-C890-4D4A-9240-709BD0A45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9723" y="1331085"/>
                <a:ext cx="1946622" cy="369332"/>
              </a:xfrm>
              <a:prstGeom prst="rect">
                <a:avLst/>
              </a:prstGeom>
              <a:blipFill>
                <a:blip r:embed="rId5"/>
                <a:stretch>
                  <a:fillRect l="-2564" t="-6452" r="-4487" b="-35484"/>
                </a:stretch>
              </a:blip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057C18-8966-3541-B9DC-5B7C7881485B}"/>
              </a:ext>
            </a:extLst>
          </p:cNvPr>
          <p:cNvSpPr txBox="1">
            <a:spLocks/>
          </p:cNvSpPr>
          <p:nvPr/>
        </p:nvSpPr>
        <p:spPr>
          <a:xfrm>
            <a:off x="6396387" y="5389116"/>
            <a:ext cx="5623776" cy="754107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800" dirty="0"/>
              <a:t>Swish tends to work better than </a:t>
            </a:r>
            <a:r>
              <a:rPr lang="en-US" sz="1800" dirty="0" err="1"/>
              <a:t>ReLU</a:t>
            </a:r>
            <a:r>
              <a:rPr lang="en-US" sz="1800" dirty="0"/>
              <a:t> on deeper models across a number of challenging datasets. </a:t>
            </a:r>
          </a:p>
        </p:txBody>
      </p:sp>
    </p:spTree>
    <p:extLst>
      <p:ext uri="{BB962C8B-B14F-4D97-AF65-F5344CB8AC3E}">
        <p14:creationId xmlns:p14="http://schemas.microsoft.com/office/powerpoint/2010/main" val="1763669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activation function should: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Provide 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non-linearity</a:t>
                </a:r>
                <a:endParaRPr lang="en-US" sz="2400" b="1" i="1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i="1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Ensure gradients remain large through hidden unit (more on this in lecture 3)</a:t>
                </a:r>
              </a:p>
              <a:p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Common choices are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sigmoid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tanh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leaky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ELU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softplus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swish  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  <a:blipFill>
                <a:blip r:embed="rId2"/>
                <a:stretch>
                  <a:fillRect l="-1046" b="-545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61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05542" y="983807"/>
                <a:ext cx="10923613" cy="5083175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800" dirty="0"/>
                  <a:t>Linear models:</a:t>
                </a: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800" dirty="0"/>
              </a:p>
              <a:p>
                <a:pPr lvl="1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/>
                  <a:t>Can be fitted efficiently (via convex optimization)</a:t>
                </a:r>
              </a:p>
              <a:p>
                <a:pPr lvl="1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/>
                  <a:t>Limited model capacity</a:t>
                </a:r>
              </a:p>
              <a:p>
                <a:pPr>
                  <a:spcAft>
                    <a:spcPts val="600"/>
                  </a:spcAft>
                </a:pPr>
                <a:endParaRPr lang="en-US" sz="2800" dirty="0"/>
              </a:p>
              <a:p>
                <a:pPr>
                  <a:spcAft>
                    <a:spcPts val="600"/>
                  </a:spcAft>
                </a:pPr>
                <a:r>
                  <a:rPr lang="en-US" sz="2800" dirty="0"/>
                  <a:t>Alternative:</a:t>
                </a: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w</a:t>
                </a:r>
                <a:r>
                  <a:rPr lang="en-US" sz="2800" dirty="0"/>
                  <a:t>here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r>
                  <a:rPr lang="en-US" sz="2800" dirty="0"/>
                  <a:t> is a </a:t>
                </a:r>
                <a:r>
                  <a:rPr lang="en-US" sz="2800" i="1" dirty="0">
                    <a:solidFill>
                      <a:srgbClr val="0000FF"/>
                    </a:solidFill>
                  </a:rPr>
                  <a:t>non-linear transform</a:t>
                </a:r>
              </a:p>
              <a:p>
                <a:pPr marL="457200" lvl="1" indent="0">
                  <a:spcAft>
                    <a:spcPts val="600"/>
                  </a:spcAft>
                  <a:buNone/>
                </a:pPr>
                <a:endParaRPr lang="en-US" dirty="0"/>
              </a:p>
              <a:p>
                <a:pPr lvl="1">
                  <a:spcAft>
                    <a:spcPts val="600"/>
                  </a:spcAft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5542" y="983807"/>
                <a:ext cx="10923613" cy="5083175"/>
              </a:xfrm>
              <a:blipFill>
                <a:blip r:embed="rId3"/>
                <a:stretch>
                  <a:fillRect l="-1044" t="-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387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ML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800" dirty="0"/>
                  <a:t>Manually engineer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endParaRPr lang="en-US" sz="2800" dirty="0"/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/>
                  <a:t>Domain specific, enormous human effort</a:t>
                </a:r>
              </a:p>
              <a:p>
                <a:pPr>
                  <a:spcAft>
                    <a:spcPts val="1200"/>
                  </a:spcAft>
                </a:pPr>
                <a:endParaRPr lang="en-US" sz="2800" dirty="0"/>
              </a:p>
              <a:p>
                <a:pPr>
                  <a:spcAft>
                    <a:spcPts val="1200"/>
                  </a:spcAft>
                </a:pPr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Generic transform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000" dirty="0"/>
                  <a:t>Maps to a higher-dimensional space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000" dirty="0"/>
                  <a:t>Kernel methods: e.g. RBF kernels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000" dirty="0">
                    <a:solidFill>
                      <a:srgbClr val="0000FF"/>
                    </a:solidFill>
                  </a:rPr>
                  <a:t>Over fitting: does not generalize well to test set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000" dirty="0">
                    <a:solidFill>
                      <a:srgbClr val="0000FF"/>
                    </a:solidFill>
                  </a:rPr>
                  <a:t>Cannot encode enough prior information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29" t="-2994" b="-145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565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rgbClr val="0000FF"/>
                    </a:solidFill>
                    <a:latin typeface="Karla" charset="0"/>
                    <a:ea typeface="Karla" charset="0"/>
                    <a:cs typeface="Karla" charset="0"/>
                  </a:rPr>
                  <a:t>Directly learn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𝜙</m:t>
                    </m:r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1200120" lvl="1" indent="-457200">
                  <a:spcAft>
                    <a:spcPts val="600"/>
                  </a:spcAft>
                  <a:buFont typeface="Arial" charset="0"/>
                  <a:buChar char="•"/>
                </a:pP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460375" lvl="1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;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800" i="1">
                          <a:latin typeface="Cambria Math" charset="0"/>
                        </a:rPr>
                        <m:t>𝜙</m:t>
                      </m:r>
                      <m:r>
                        <a:rPr lang="en-US" sz="2800" i="1">
                          <a:latin typeface="Cambria Math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i="1">
                          <a:latin typeface="Cambria Math" charset="0"/>
                        </a:rPr>
                        <m:t>;</m:t>
                      </m:r>
                      <m:r>
                        <a:rPr lang="en-US" sz="2800" i="1">
                          <a:latin typeface="Cambria Math" charset="0"/>
                        </a:rPr>
                        <m:t>𝜃</m:t>
                      </m:r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br>
                  <a:rPr lang="en-US" sz="2400" dirty="0">
                    <a:latin typeface="Karla" charset="0"/>
                    <a:ea typeface="Karla" charset="0"/>
                    <a:cs typeface="Karla" charset="0"/>
                  </a:rPr>
                </a:b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37" t="-2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115253" y="1802442"/>
            <a:ext cx="6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7A4B38-A27D-3D41-9449-AF86422D56B0}"/>
                  </a:ext>
                </a:extLst>
              </p:cNvPr>
              <p:cNvSpPr txBox="1"/>
              <p:nvPr/>
            </p:nvSpPr>
            <p:spPr>
              <a:xfrm>
                <a:off x="726510" y="3093929"/>
                <a:ext cx="10972800" cy="23914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indent="-457200" defTabSz="457182">
                  <a:spcBef>
                    <a:spcPct val="200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464646"/>
                        </a:solidFill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sz="2400" i="1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i="1">
                            <a:solidFill>
                              <a:srgbClr val="464646"/>
                            </a:solidFill>
                            <a:latin typeface="Cambria Math" charset="0"/>
                          </a:rPr>
                          <m:t>;</m:t>
                        </m:r>
                        <m:r>
                          <a:rPr lang="en-US" sz="2400" i="1">
                            <a:solidFill>
                              <a:srgbClr val="464646"/>
                            </a:solidFill>
                            <a:latin typeface="Cambria Math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CA" sz="2400" dirty="0">
                    <a:solidFill>
                      <a:srgbClr val="464646"/>
                    </a:solidFill>
                    <a:latin typeface="Cambria Math" charset="0"/>
                    <a:ea typeface="Karla" charset="0"/>
                    <a:cs typeface="Karla" charset="0"/>
                  </a:rPr>
                  <a:t> is an automatically-learned </a:t>
                </a:r>
                <a:r>
                  <a:rPr lang="en-CA" sz="2400" b="1" dirty="0">
                    <a:solidFill>
                      <a:srgbClr val="464646"/>
                    </a:solidFill>
                    <a:latin typeface="Cambria Math" charset="0"/>
                    <a:ea typeface="Karla" charset="0"/>
                    <a:cs typeface="Karla" charset="0"/>
                  </a:rPr>
                  <a:t>representation</a:t>
                </a:r>
                <a:r>
                  <a:rPr lang="en-CA" sz="2400" dirty="0">
                    <a:solidFill>
                      <a:srgbClr val="464646"/>
                    </a:solidFill>
                    <a:latin typeface="Cambria Math" charset="0"/>
                    <a:ea typeface="Karla" charset="0"/>
                    <a:cs typeface="Karla" charset="0"/>
                  </a:rPr>
                  <a:t> of </a:t>
                </a:r>
                <a:r>
                  <a:rPr lang="en-CA" sz="2400" i="1" dirty="0">
                    <a:solidFill>
                      <a:srgbClr val="464646"/>
                    </a:solidFill>
                    <a:latin typeface="Cambria Math" charset="0"/>
                    <a:ea typeface="Karla" charset="0"/>
                    <a:cs typeface="Karla" charset="0"/>
                  </a:rPr>
                  <a:t>X</a:t>
                </a:r>
              </a:p>
              <a:p>
                <a:pPr lvl="1" indent="-457200" defTabSz="457182">
                  <a:spcBef>
                    <a:spcPct val="200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rgbClr val="464646"/>
                    </a:solidFill>
                    <a:ea typeface="Cambria Math" charset="0"/>
                    <a:cs typeface="Cambria Math" charset="0"/>
                  </a:rPr>
                  <a:t>For </a:t>
                </a:r>
                <a:r>
                  <a:rPr lang="en-US" sz="2400" b="1" dirty="0">
                    <a:solidFill>
                      <a:srgbClr val="464646"/>
                    </a:solidFill>
                    <a:ea typeface="Cambria Math" charset="0"/>
                    <a:cs typeface="Cambria Math" charset="0"/>
                  </a:rPr>
                  <a:t>deep networks</a:t>
                </a:r>
                <a:r>
                  <a:rPr lang="en-US" sz="2400" dirty="0">
                    <a:solidFill>
                      <a:srgbClr val="464646"/>
                    </a:solidFill>
                    <a:ea typeface="Cambria Math" charset="0"/>
                    <a:cs typeface="Cambria Math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64646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r>
                      <a:rPr lang="en-US" sz="2400">
                        <a:solidFill>
                          <a:srgbClr val="464646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464646"/>
                    </a:solidFill>
                    <a:latin typeface="Karla" charset="0"/>
                    <a:ea typeface="Karla" charset="0"/>
                    <a:cs typeface="Karla" charset="0"/>
                  </a:rPr>
                  <a:t>is the function learned by the </a:t>
                </a:r>
                <a:r>
                  <a:rPr lang="en-US" sz="2400" b="1" dirty="0">
                    <a:solidFill>
                      <a:srgbClr val="464646"/>
                    </a:solidFill>
                    <a:latin typeface="Karla" charset="0"/>
                    <a:ea typeface="Karla" charset="0"/>
                    <a:cs typeface="Karla" charset="0"/>
                  </a:rPr>
                  <a:t>hidden layers</a:t>
                </a:r>
                <a:r>
                  <a:rPr lang="en-US" sz="2400" dirty="0">
                    <a:solidFill>
                      <a:srgbClr val="464646"/>
                    </a:solidFill>
                    <a:latin typeface="Karla" charset="0"/>
                    <a:ea typeface="Karla" charset="0"/>
                    <a:cs typeface="Karla" charset="0"/>
                  </a:rPr>
                  <a:t> of the network</a:t>
                </a:r>
                <a:endParaRPr lang="en-CA" sz="2400" dirty="0">
                  <a:solidFill>
                    <a:srgbClr val="464646"/>
                  </a:solidFill>
                  <a:latin typeface="Karla"/>
                </a:endParaRPr>
              </a:p>
              <a:p>
                <a:pPr lvl="1" indent="-457200" defTabSz="457182">
                  <a:spcBef>
                    <a:spcPct val="200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l-GR" sz="2400" i="1">
                        <a:solidFill>
                          <a:srgbClr val="464646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𝜃</m:t>
                    </m:r>
                  </m:oMath>
                </a14:m>
                <a:r>
                  <a:rPr lang="en-US" sz="2400" dirty="0">
                    <a:solidFill>
                      <a:srgbClr val="464646"/>
                    </a:solidFill>
                    <a:latin typeface="Karla" charset="0"/>
                    <a:ea typeface="Karla" charset="0"/>
                    <a:cs typeface="Karla" charset="0"/>
                  </a:rPr>
                  <a:t> are the learned weights</a:t>
                </a:r>
              </a:p>
              <a:p>
                <a:pPr lvl="1" indent="-457200" defTabSz="457182">
                  <a:spcBef>
                    <a:spcPct val="200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rgbClr val="464646"/>
                    </a:solidFill>
                    <a:latin typeface="Karla" charset="0"/>
                    <a:ea typeface="Karla" charset="0"/>
                    <a:cs typeface="Karla" charset="0"/>
                  </a:rPr>
                  <a:t>Non-convex optimization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7A4B38-A27D-3D41-9449-AF86422D5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510" y="3093929"/>
                <a:ext cx="10972800" cy="2391424"/>
              </a:xfrm>
              <a:prstGeom prst="rect">
                <a:avLst/>
              </a:prstGeom>
              <a:blipFill>
                <a:blip r:embed="rId3"/>
                <a:stretch>
                  <a:fillRect l="-694" t="-2116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266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Multiple Components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B00386C-07CD-46D8-B7BE-543B8BAA0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975" y="1159017"/>
            <a:ext cx="8452049" cy="498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598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33133-2518-FC44-9F28-F55F632D6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68555"/>
            <a:ext cx="11493416" cy="767276"/>
          </a:xfrm>
        </p:spPr>
        <p:txBody>
          <a:bodyPr/>
          <a:lstStyle/>
          <a:p>
            <a:r>
              <a:rPr lang="en-US" dirty="0" err="1"/>
              <a:t>softplus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865526-2576-9D48-8163-D1D1A4649511}"/>
              </a:ext>
            </a:extLst>
          </p:cNvPr>
          <p:cNvSpPr txBox="1"/>
          <p:nvPr/>
        </p:nvSpPr>
        <p:spPr>
          <a:xfrm>
            <a:off x="1247992" y="5793767"/>
            <a:ext cx="1045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derivative of the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softplus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is the sigmoid logistic function, which is a smooth approximation of the derivative of the rectifier.  So the derivative of the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softplus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is continuous.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952517" y="1124200"/>
                <a:ext cx="2190405" cy="36933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𝑦</m:t>
                      </m:r>
                      <m:r>
                        <a:rPr lang="en-US" sz="2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(1+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b="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517" y="1124200"/>
                <a:ext cx="2190405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3591" r="-2210" b="-31746"/>
                </a:stretch>
              </a:blip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7" y="1601255"/>
            <a:ext cx="108585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38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Swish: A Self-Gated Activation Function 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775056" y="983807"/>
                <a:ext cx="1946622" cy="36933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𝜎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056" y="983807"/>
                <a:ext cx="1946622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3106" t="-134921" r="-4658" b="-168254"/>
                </a:stretch>
              </a:blip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/>
          <p:cNvSpPr txBox="1">
            <a:spLocks/>
          </p:cNvSpPr>
          <p:nvPr/>
        </p:nvSpPr>
        <p:spPr>
          <a:xfrm>
            <a:off x="1181210" y="525942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2000" dirty="0"/>
              <a:t>Currently, the most successful and widely-used activation function is the </a:t>
            </a:r>
            <a:r>
              <a:rPr lang="en-US" sz="2000" dirty="0" err="1"/>
              <a:t>ReLU</a:t>
            </a:r>
            <a:r>
              <a:rPr lang="en-US" sz="2000" dirty="0"/>
              <a:t>. Swish tends to work better than </a:t>
            </a:r>
            <a:r>
              <a:rPr lang="en-US" sz="2000" dirty="0" err="1"/>
              <a:t>ReLU</a:t>
            </a:r>
            <a:r>
              <a:rPr lang="en-US" sz="2000" dirty="0"/>
              <a:t> on deeper models across a number of challenging datasets.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3139"/>
            <a:ext cx="108585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63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dirty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dirty="0"/>
              <a:t>Design choices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Activation function</a:t>
            </a:r>
            <a:endParaRPr lang="en-US" sz="2400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Architecture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0273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1D7E4-DFC4-A748-9461-1F3F27232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TL;DR (too long; didn’t read)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DDABB-4596-3C4D-92E2-479A1F806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ReLU</a:t>
            </a:r>
            <a:r>
              <a:rPr lang="en-US" dirty="0"/>
              <a:t> or leaky </a:t>
            </a:r>
            <a:r>
              <a:rPr lang="en-US" dirty="0" err="1"/>
              <a:t>ReLU</a:t>
            </a:r>
            <a:r>
              <a:rPr lang="en-US" dirty="0"/>
              <a:t>  or ELU to start.</a:t>
            </a:r>
          </a:p>
          <a:p>
            <a:r>
              <a:rPr lang="en-US" dirty="0"/>
              <a:t>If you are concerned for a few points improvement in performance, experiment with swish and </a:t>
            </a:r>
            <a:r>
              <a:rPr lang="en-US" dirty="0" err="1"/>
              <a:t>softplus</a:t>
            </a:r>
            <a:r>
              <a:rPr lang="en-US" dirty="0"/>
              <a:t> and treat them as hyperparameters. In other words choose the activation that gives you the best validation loss.  </a:t>
            </a:r>
          </a:p>
        </p:txBody>
      </p:sp>
    </p:spTree>
    <p:extLst>
      <p:ext uri="{BB962C8B-B14F-4D97-AF65-F5344CB8AC3E}">
        <p14:creationId xmlns:p14="http://schemas.microsoft.com/office/powerpoint/2010/main" val="42867898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dirty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dirty="0"/>
              <a:t>Design choices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Activation function</a:t>
            </a:r>
            <a:endParaRPr lang="en-US" sz="2400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Architecture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62989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5725" y="1166018"/>
                <a:ext cx="10772504" cy="4525963"/>
              </a:xfrm>
              <a:solidFill>
                <a:srgbClr val="F9F9F9"/>
              </a:solidFill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1176"/>
                  </a:spcBef>
                </a:pPr>
                <a:r>
                  <a:rPr lang="en-US" sz="3200" dirty="0">
                    <a:solidFill>
                      <a:schemeClr val="accent1"/>
                    </a:solidFill>
                  </a:rPr>
                  <a:t>Probabilistic modeling</a:t>
                </a:r>
                <a:endParaRPr lang="en-US" sz="3600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10000"/>
                  </a:lnSpc>
                  <a:spcBef>
                    <a:spcPts val="1776"/>
                  </a:spcBef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Likelihood</a:t>
                </a:r>
                <a:r>
                  <a:rPr lang="en-US" sz="2400" b="0" dirty="0">
                    <a:solidFill>
                      <a:schemeClr val="tx2"/>
                    </a:solidFill>
                  </a:rPr>
                  <a:t> </a:t>
                </a:r>
                <a:r>
                  <a:rPr lang="en-US" sz="2400" b="0" dirty="0"/>
                  <a:t>for a given measurement: </a:t>
                </a:r>
                <a:endParaRPr lang="en-US" sz="2400" b="0" i="1" dirty="0">
                  <a:latin typeface="Cambria Math" charset="0"/>
                </a:endParaRPr>
              </a:p>
              <a:p>
                <a:pPr algn="ctr">
                  <a:lnSpc>
                    <a:spcPct val="110000"/>
                  </a:lnSpc>
                  <a:spcBef>
                    <a:spcPts val="1776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i="1" dirty="0">
                  <a:latin typeface="Cambria Math" charset="0"/>
                </a:endParaRPr>
              </a:p>
              <a:p>
                <a:pPr>
                  <a:lnSpc>
                    <a:spcPct val="110000"/>
                  </a:lnSpc>
                  <a:spcBef>
                    <a:spcPts val="1176"/>
                  </a:spcBef>
                </a:pPr>
                <a:r>
                  <a:rPr lang="en-US" sz="2400" b="0" dirty="0"/>
                  <a:t>Assume </a:t>
                </a:r>
                <a:r>
                  <a:rPr lang="en-US" sz="2400" b="1" dirty="0">
                    <a:solidFill>
                      <a:schemeClr val="tx2"/>
                    </a:solidFill>
                  </a:rPr>
                  <a:t>independency</a:t>
                </a:r>
                <a:r>
                  <a:rPr lang="en-US" sz="2400" dirty="0"/>
                  <a:t>, likelihood for all measurements: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charset="0"/>
                      </a:rPr>
                      <m:t> </m:t>
                    </m:r>
                  </m:oMath>
                </a14:m>
                <a:endParaRPr lang="en-US" sz="2400" b="0" i="0" dirty="0">
                  <a:latin typeface="Cambria Math" charset="0"/>
                </a:endParaRPr>
              </a:p>
              <a:p>
                <a:pPr algn="ctr">
                  <a:lnSpc>
                    <a:spcPct val="110000"/>
                  </a:lnSpc>
                  <a:spcBef>
                    <a:spcPts val="1176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𝑌</m:t>
                          </m:r>
                        </m:e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𝑊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b="0" i="1" dirty="0">
                  <a:latin typeface="Cambria Math" charset="0"/>
                </a:endParaRPr>
              </a:p>
              <a:p>
                <a:pPr>
                  <a:lnSpc>
                    <a:spcPct val="110000"/>
                  </a:lnSpc>
                  <a:spcBef>
                    <a:spcPts val="1176"/>
                  </a:spcBef>
                </a:pPr>
                <a:r>
                  <a:rPr lang="en-US" sz="2400" b="1" dirty="0">
                    <a:solidFill>
                      <a:schemeClr val="tx2"/>
                    </a:solidFill>
                    <a:latin typeface="Karla" charset="0"/>
                    <a:ea typeface="Karla" charset="0"/>
                    <a:cs typeface="Karla" charset="0"/>
                  </a:rPr>
                  <a:t>Maximize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likelihood, or equivalently minimizing the –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ve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log-likelihood:</a:t>
                </a:r>
                <a:endParaRPr lang="en-US" sz="2400" b="0" dirty="0">
                  <a:latin typeface="Karla" charset="0"/>
                  <a:ea typeface="Karla" charset="0"/>
                  <a:cs typeface="Karla" charset="0"/>
                </a:endParaRPr>
              </a:p>
              <a:p>
                <a:pPr algn="ctr">
                  <a:lnSpc>
                    <a:spcPct val="110000"/>
                  </a:lnSpc>
                  <a:spcBef>
                    <a:spcPts val="1176"/>
                  </a:spcBef>
                </a:pPr>
                <a:endParaRPr lang="en-US" sz="2400" i="1" dirty="0">
                  <a:latin typeface="Cambria Math" charset="0"/>
                </a:endParaRPr>
              </a:p>
              <a:p>
                <a:pPr>
                  <a:lnSpc>
                    <a:spcPct val="110000"/>
                  </a:lnSpc>
                  <a:spcBef>
                    <a:spcPts val="1176"/>
                  </a:spcBef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5725" y="1166018"/>
                <a:ext cx="10772504" cy="4525963"/>
              </a:xfrm>
              <a:blipFill>
                <a:blip r:embed="rId2"/>
                <a:stretch>
                  <a:fillRect l="-1412" t="-1117" b="-10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D4AA812-6B1D-6748-A68A-0757EC9AFC00}"/>
                  </a:ext>
                </a:extLst>
              </p:cNvPr>
              <p:cNvSpPr/>
              <p:nvPr/>
            </p:nvSpPr>
            <p:spPr>
              <a:xfrm>
                <a:off x="2806000" y="5197711"/>
                <a:ext cx="6952737" cy="988540"/>
              </a:xfrm>
              <a:custGeom>
                <a:avLst/>
                <a:gdLst>
                  <a:gd name="connsiteX0" fmla="*/ 0 w 6952737"/>
                  <a:gd name="connsiteY0" fmla="*/ 0 h 988540"/>
                  <a:gd name="connsiteX1" fmla="*/ 625746 w 6952737"/>
                  <a:gd name="connsiteY1" fmla="*/ 0 h 988540"/>
                  <a:gd name="connsiteX2" fmla="*/ 1112438 w 6952737"/>
                  <a:gd name="connsiteY2" fmla="*/ 0 h 988540"/>
                  <a:gd name="connsiteX3" fmla="*/ 1946766 w 6952737"/>
                  <a:gd name="connsiteY3" fmla="*/ 0 h 988540"/>
                  <a:gd name="connsiteX4" fmla="*/ 2572513 w 6952737"/>
                  <a:gd name="connsiteY4" fmla="*/ 0 h 988540"/>
                  <a:gd name="connsiteX5" fmla="*/ 3198259 w 6952737"/>
                  <a:gd name="connsiteY5" fmla="*/ 0 h 988540"/>
                  <a:gd name="connsiteX6" fmla="*/ 4032587 w 6952737"/>
                  <a:gd name="connsiteY6" fmla="*/ 0 h 988540"/>
                  <a:gd name="connsiteX7" fmla="*/ 4588806 w 6952737"/>
                  <a:gd name="connsiteY7" fmla="*/ 0 h 988540"/>
                  <a:gd name="connsiteX8" fmla="*/ 5423135 w 6952737"/>
                  <a:gd name="connsiteY8" fmla="*/ 0 h 988540"/>
                  <a:gd name="connsiteX9" fmla="*/ 6257463 w 6952737"/>
                  <a:gd name="connsiteY9" fmla="*/ 0 h 988540"/>
                  <a:gd name="connsiteX10" fmla="*/ 6952737 w 6952737"/>
                  <a:gd name="connsiteY10" fmla="*/ 0 h 988540"/>
                  <a:gd name="connsiteX11" fmla="*/ 6952737 w 6952737"/>
                  <a:gd name="connsiteY11" fmla="*/ 514041 h 988540"/>
                  <a:gd name="connsiteX12" fmla="*/ 6952737 w 6952737"/>
                  <a:gd name="connsiteY12" fmla="*/ 988540 h 988540"/>
                  <a:gd name="connsiteX13" fmla="*/ 6466045 w 6952737"/>
                  <a:gd name="connsiteY13" fmla="*/ 988540 h 988540"/>
                  <a:gd name="connsiteX14" fmla="*/ 5631717 w 6952737"/>
                  <a:gd name="connsiteY14" fmla="*/ 988540 h 988540"/>
                  <a:gd name="connsiteX15" fmla="*/ 5075498 w 6952737"/>
                  <a:gd name="connsiteY15" fmla="*/ 988540 h 988540"/>
                  <a:gd name="connsiteX16" fmla="*/ 4380224 w 6952737"/>
                  <a:gd name="connsiteY16" fmla="*/ 988540 h 988540"/>
                  <a:gd name="connsiteX17" fmla="*/ 3545896 w 6952737"/>
                  <a:gd name="connsiteY17" fmla="*/ 988540 h 988540"/>
                  <a:gd name="connsiteX18" fmla="*/ 2850622 w 6952737"/>
                  <a:gd name="connsiteY18" fmla="*/ 988540 h 988540"/>
                  <a:gd name="connsiteX19" fmla="*/ 2363931 w 6952737"/>
                  <a:gd name="connsiteY19" fmla="*/ 988540 h 988540"/>
                  <a:gd name="connsiteX20" fmla="*/ 1807712 w 6952737"/>
                  <a:gd name="connsiteY20" fmla="*/ 988540 h 988540"/>
                  <a:gd name="connsiteX21" fmla="*/ 973383 w 6952737"/>
                  <a:gd name="connsiteY21" fmla="*/ 988540 h 988540"/>
                  <a:gd name="connsiteX22" fmla="*/ 0 w 6952737"/>
                  <a:gd name="connsiteY22" fmla="*/ 988540 h 988540"/>
                  <a:gd name="connsiteX23" fmla="*/ 0 w 6952737"/>
                  <a:gd name="connsiteY23" fmla="*/ 514041 h 988540"/>
                  <a:gd name="connsiteX24" fmla="*/ 0 w 6952737"/>
                  <a:gd name="connsiteY24" fmla="*/ 0 h 988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952737" h="988540" extrusionOk="0">
                    <a:moveTo>
                      <a:pt x="0" y="0"/>
                    </a:moveTo>
                    <a:cubicBezTo>
                      <a:pt x="254773" y="12378"/>
                      <a:pt x="471109" y="-24658"/>
                      <a:pt x="625746" y="0"/>
                    </a:cubicBezTo>
                    <a:cubicBezTo>
                      <a:pt x="780383" y="24658"/>
                      <a:pt x="932106" y="2782"/>
                      <a:pt x="1112438" y="0"/>
                    </a:cubicBezTo>
                    <a:cubicBezTo>
                      <a:pt x="1292770" y="-2782"/>
                      <a:pt x="1664171" y="38073"/>
                      <a:pt x="1946766" y="0"/>
                    </a:cubicBezTo>
                    <a:cubicBezTo>
                      <a:pt x="2229361" y="-38073"/>
                      <a:pt x="2408801" y="20827"/>
                      <a:pt x="2572513" y="0"/>
                    </a:cubicBezTo>
                    <a:cubicBezTo>
                      <a:pt x="2736225" y="-20827"/>
                      <a:pt x="3039994" y="26246"/>
                      <a:pt x="3198259" y="0"/>
                    </a:cubicBezTo>
                    <a:cubicBezTo>
                      <a:pt x="3356524" y="-26246"/>
                      <a:pt x="3745347" y="23388"/>
                      <a:pt x="4032587" y="0"/>
                    </a:cubicBezTo>
                    <a:cubicBezTo>
                      <a:pt x="4319827" y="-23388"/>
                      <a:pt x="4314607" y="20685"/>
                      <a:pt x="4588806" y="0"/>
                    </a:cubicBezTo>
                    <a:cubicBezTo>
                      <a:pt x="4863005" y="-20685"/>
                      <a:pt x="5238036" y="25441"/>
                      <a:pt x="5423135" y="0"/>
                    </a:cubicBezTo>
                    <a:cubicBezTo>
                      <a:pt x="5608234" y="-25441"/>
                      <a:pt x="6062497" y="-38374"/>
                      <a:pt x="6257463" y="0"/>
                    </a:cubicBezTo>
                    <a:cubicBezTo>
                      <a:pt x="6452429" y="38374"/>
                      <a:pt x="6729086" y="-9166"/>
                      <a:pt x="6952737" y="0"/>
                    </a:cubicBezTo>
                    <a:cubicBezTo>
                      <a:pt x="6940832" y="202313"/>
                      <a:pt x="6946720" y="330058"/>
                      <a:pt x="6952737" y="514041"/>
                    </a:cubicBezTo>
                    <a:cubicBezTo>
                      <a:pt x="6958754" y="698024"/>
                      <a:pt x="6943813" y="862271"/>
                      <a:pt x="6952737" y="988540"/>
                    </a:cubicBezTo>
                    <a:cubicBezTo>
                      <a:pt x="6775011" y="990964"/>
                      <a:pt x="6682552" y="998533"/>
                      <a:pt x="6466045" y="988540"/>
                    </a:cubicBezTo>
                    <a:cubicBezTo>
                      <a:pt x="6249538" y="978547"/>
                      <a:pt x="6017113" y="1020663"/>
                      <a:pt x="5631717" y="988540"/>
                    </a:cubicBezTo>
                    <a:cubicBezTo>
                      <a:pt x="5246321" y="956417"/>
                      <a:pt x="5236759" y="1002997"/>
                      <a:pt x="5075498" y="988540"/>
                    </a:cubicBezTo>
                    <a:cubicBezTo>
                      <a:pt x="4914237" y="974083"/>
                      <a:pt x="4582499" y="962976"/>
                      <a:pt x="4380224" y="988540"/>
                    </a:cubicBezTo>
                    <a:cubicBezTo>
                      <a:pt x="4177949" y="1014104"/>
                      <a:pt x="3854757" y="1018318"/>
                      <a:pt x="3545896" y="988540"/>
                    </a:cubicBezTo>
                    <a:cubicBezTo>
                      <a:pt x="3237035" y="958762"/>
                      <a:pt x="3148594" y="957441"/>
                      <a:pt x="2850622" y="988540"/>
                    </a:cubicBezTo>
                    <a:cubicBezTo>
                      <a:pt x="2552650" y="1019639"/>
                      <a:pt x="2585593" y="979191"/>
                      <a:pt x="2363931" y="988540"/>
                    </a:cubicBezTo>
                    <a:cubicBezTo>
                      <a:pt x="2142269" y="997889"/>
                      <a:pt x="1919970" y="986205"/>
                      <a:pt x="1807712" y="988540"/>
                    </a:cubicBezTo>
                    <a:cubicBezTo>
                      <a:pt x="1695454" y="990875"/>
                      <a:pt x="1351818" y="964169"/>
                      <a:pt x="973383" y="988540"/>
                    </a:cubicBezTo>
                    <a:cubicBezTo>
                      <a:pt x="594948" y="1012911"/>
                      <a:pt x="272635" y="1022762"/>
                      <a:pt x="0" y="988540"/>
                    </a:cubicBezTo>
                    <a:cubicBezTo>
                      <a:pt x="3459" y="777386"/>
                      <a:pt x="12108" y="726835"/>
                      <a:pt x="0" y="514041"/>
                    </a:cubicBezTo>
                    <a:cubicBezTo>
                      <a:pt x="-12108" y="301247"/>
                      <a:pt x="14454" y="133984"/>
                      <a:pt x="0" y="0"/>
                    </a:cubicBezTo>
                    <a:close/>
                  </a:path>
                </a:pathLst>
              </a:custGeom>
              <a:noFill/>
              <a:ln w="76200">
                <a:solidFill>
                  <a:schemeClr val="tx2">
                    <a:lumMod val="60000"/>
                    <a:lumOff val="4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;</m:t>
                              </m:r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𝑊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D4AA812-6B1D-6748-A68A-0757EC9AFC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000" y="5197711"/>
                <a:ext cx="6952737" cy="988540"/>
              </a:xfrm>
              <a:prstGeom prst="rect">
                <a:avLst/>
              </a:prstGeom>
              <a:blipFill>
                <a:blip r:embed="rId3"/>
                <a:stretch>
                  <a:fillRect t="-110112" b="-153933"/>
                </a:stretch>
              </a:blipFill>
              <a:ln w="76200">
                <a:solidFill>
                  <a:schemeClr val="tx2">
                    <a:lumMod val="60000"/>
                    <a:lumOff val="4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6952737"/>
                          <a:gd name="connsiteY0" fmla="*/ 0 h 988540"/>
                          <a:gd name="connsiteX1" fmla="*/ 625746 w 6952737"/>
                          <a:gd name="connsiteY1" fmla="*/ 0 h 988540"/>
                          <a:gd name="connsiteX2" fmla="*/ 1112438 w 6952737"/>
                          <a:gd name="connsiteY2" fmla="*/ 0 h 988540"/>
                          <a:gd name="connsiteX3" fmla="*/ 1946766 w 6952737"/>
                          <a:gd name="connsiteY3" fmla="*/ 0 h 988540"/>
                          <a:gd name="connsiteX4" fmla="*/ 2572513 w 6952737"/>
                          <a:gd name="connsiteY4" fmla="*/ 0 h 988540"/>
                          <a:gd name="connsiteX5" fmla="*/ 3198259 w 6952737"/>
                          <a:gd name="connsiteY5" fmla="*/ 0 h 988540"/>
                          <a:gd name="connsiteX6" fmla="*/ 4032587 w 6952737"/>
                          <a:gd name="connsiteY6" fmla="*/ 0 h 988540"/>
                          <a:gd name="connsiteX7" fmla="*/ 4588806 w 6952737"/>
                          <a:gd name="connsiteY7" fmla="*/ 0 h 988540"/>
                          <a:gd name="connsiteX8" fmla="*/ 5423135 w 6952737"/>
                          <a:gd name="connsiteY8" fmla="*/ 0 h 988540"/>
                          <a:gd name="connsiteX9" fmla="*/ 6257463 w 6952737"/>
                          <a:gd name="connsiteY9" fmla="*/ 0 h 988540"/>
                          <a:gd name="connsiteX10" fmla="*/ 6952737 w 6952737"/>
                          <a:gd name="connsiteY10" fmla="*/ 0 h 988540"/>
                          <a:gd name="connsiteX11" fmla="*/ 6952737 w 6952737"/>
                          <a:gd name="connsiteY11" fmla="*/ 514041 h 988540"/>
                          <a:gd name="connsiteX12" fmla="*/ 6952737 w 6952737"/>
                          <a:gd name="connsiteY12" fmla="*/ 988540 h 988540"/>
                          <a:gd name="connsiteX13" fmla="*/ 6466045 w 6952737"/>
                          <a:gd name="connsiteY13" fmla="*/ 988540 h 988540"/>
                          <a:gd name="connsiteX14" fmla="*/ 5631717 w 6952737"/>
                          <a:gd name="connsiteY14" fmla="*/ 988540 h 988540"/>
                          <a:gd name="connsiteX15" fmla="*/ 5075498 w 6952737"/>
                          <a:gd name="connsiteY15" fmla="*/ 988540 h 988540"/>
                          <a:gd name="connsiteX16" fmla="*/ 4380224 w 6952737"/>
                          <a:gd name="connsiteY16" fmla="*/ 988540 h 988540"/>
                          <a:gd name="connsiteX17" fmla="*/ 3545896 w 6952737"/>
                          <a:gd name="connsiteY17" fmla="*/ 988540 h 988540"/>
                          <a:gd name="connsiteX18" fmla="*/ 2850622 w 6952737"/>
                          <a:gd name="connsiteY18" fmla="*/ 988540 h 988540"/>
                          <a:gd name="connsiteX19" fmla="*/ 2363931 w 6952737"/>
                          <a:gd name="connsiteY19" fmla="*/ 988540 h 988540"/>
                          <a:gd name="connsiteX20" fmla="*/ 1807712 w 6952737"/>
                          <a:gd name="connsiteY20" fmla="*/ 988540 h 988540"/>
                          <a:gd name="connsiteX21" fmla="*/ 973383 w 6952737"/>
                          <a:gd name="connsiteY21" fmla="*/ 988540 h 988540"/>
                          <a:gd name="connsiteX22" fmla="*/ 0 w 6952737"/>
                          <a:gd name="connsiteY22" fmla="*/ 988540 h 988540"/>
                          <a:gd name="connsiteX23" fmla="*/ 0 w 6952737"/>
                          <a:gd name="connsiteY23" fmla="*/ 514041 h 988540"/>
                          <a:gd name="connsiteX24" fmla="*/ 0 w 6952737"/>
                          <a:gd name="connsiteY24" fmla="*/ 0 h 988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</a:cxnLst>
                        <a:rect l="l" t="t" r="r" b="b"/>
                        <a:pathLst>
                          <a:path w="6952737" h="988540" extrusionOk="0">
                            <a:moveTo>
                              <a:pt x="0" y="0"/>
                            </a:moveTo>
                            <a:cubicBezTo>
                              <a:pt x="254773" y="12378"/>
                              <a:pt x="471109" y="-24658"/>
                              <a:pt x="625746" y="0"/>
                            </a:cubicBezTo>
                            <a:cubicBezTo>
                              <a:pt x="780383" y="24658"/>
                              <a:pt x="932106" y="2782"/>
                              <a:pt x="1112438" y="0"/>
                            </a:cubicBezTo>
                            <a:cubicBezTo>
                              <a:pt x="1292770" y="-2782"/>
                              <a:pt x="1664171" y="38073"/>
                              <a:pt x="1946766" y="0"/>
                            </a:cubicBezTo>
                            <a:cubicBezTo>
                              <a:pt x="2229361" y="-38073"/>
                              <a:pt x="2408801" y="20827"/>
                              <a:pt x="2572513" y="0"/>
                            </a:cubicBezTo>
                            <a:cubicBezTo>
                              <a:pt x="2736225" y="-20827"/>
                              <a:pt x="3039994" y="26246"/>
                              <a:pt x="3198259" y="0"/>
                            </a:cubicBezTo>
                            <a:cubicBezTo>
                              <a:pt x="3356524" y="-26246"/>
                              <a:pt x="3745347" y="23388"/>
                              <a:pt x="4032587" y="0"/>
                            </a:cubicBezTo>
                            <a:cubicBezTo>
                              <a:pt x="4319827" y="-23388"/>
                              <a:pt x="4314607" y="20685"/>
                              <a:pt x="4588806" y="0"/>
                            </a:cubicBezTo>
                            <a:cubicBezTo>
                              <a:pt x="4863005" y="-20685"/>
                              <a:pt x="5238036" y="25441"/>
                              <a:pt x="5423135" y="0"/>
                            </a:cubicBezTo>
                            <a:cubicBezTo>
                              <a:pt x="5608234" y="-25441"/>
                              <a:pt x="6062497" y="-38374"/>
                              <a:pt x="6257463" y="0"/>
                            </a:cubicBezTo>
                            <a:cubicBezTo>
                              <a:pt x="6452429" y="38374"/>
                              <a:pt x="6729086" y="-9166"/>
                              <a:pt x="6952737" y="0"/>
                            </a:cubicBezTo>
                            <a:cubicBezTo>
                              <a:pt x="6940832" y="202313"/>
                              <a:pt x="6946720" y="330058"/>
                              <a:pt x="6952737" y="514041"/>
                            </a:cubicBezTo>
                            <a:cubicBezTo>
                              <a:pt x="6958754" y="698024"/>
                              <a:pt x="6943813" y="862271"/>
                              <a:pt x="6952737" y="988540"/>
                            </a:cubicBezTo>
                            <a:cubicBezTo>
                              <a:pt x="6775011" y="990964"/>
                              <a:pt x="6682552" y="998533"/>
                              <a:pt x="6466045" y="988540"/>
                            </a:cubicBezTo>
                            <a:cubicBezTo>
                              <a:pt x="6249538" y="978547"/>
                              <a:pt x="6017113" y="1020663"/>
                              <a:pt x="5631717" y="988540"/>
                            </a:cubicBezTo>
                            <a:cubicBezTo>
                              <a:pt x="5246321" y="956417"/>
                              <a:pt x="5236759" y="1002997"/>
                              <a:pt x="5075498" y="988540"/>
                            </a:cubicBezTo>
                            <a:cubicBezTo>
                              <a:pt x="4914237" y="974083"/>
                              <a:pt x="4582499" y="962976"/>
                              <a:pt x="4380224" y="988540"/>
                            </a:cubicBezTo>
                            <a:cubicBezTo>
                              <a:pt x="4177949" y="1014104"/>
                              <a:pt x="3854757" y="1018318"/>
                              <a:pt x="3545896" y="988540"/>
                            </a:cubicBezTo>
                            <a:cubicBezTo>
                              <a:pt x="3237035" y="958762"/>
                              <a:pt x="3148594" y="957441"/>
                              <a:pt x="2850622" y="988540"/>
                            </a:cubicBezTo>
                            <a:cubicBezTo>
                              <a:pt x="2552650" y="1019639"/>
                              <a:pt x="2585593" y="979191"/>
                              <a:pt x="2363931" y="988540"/>
                            </a:cubicBezTo>
                            <a:cubicBezTo>
                              <a:pt x="2142269" y="997889"/>
                              <a:pt x="1919970" y="986205"/>
                              <a:pt x="1807712" y="988540"/>
                            </a:cubicBezTo>
                            <a:cubicBezTo>
                              <a:pt x="1695454" y="990875"/>
                              <a:pt x="1351818" y="964169"/>
                              <a:pt x="973383" y="988540"/>
                            </a:cubicBezTo>
                            <a:cubicBezTo>
                              <a:pt x="594948" y="1012911"/>
                              <a:pt x="272635" y="1022762"/>
                              <a:pt x="0" y="988540"/>
                            </a:cubicBezTo>
                            <a:cubicBezTo>
                              <a:pt x="3459" y="777386"/>
                              <a:pt x="12108" y="726835"/>
                              <a:pt x="0" y="514041"/>
                            </a:cubicBezTo>
                            <a:cubicBezTo>
                              <a:pt x="-12108" y="301247"/>
                              <a:pt x="14454" y="1339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680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58452" y="983807"/>
                <a:ext cx="10772504" cy="4525963"/>
              </a:xfrm>
            </p:spPr>
            <p:txBody>
              <a:bodyPr>
                <a:no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Do not need to design separate loss functions if we follow the probabilistic modeling approach, i.e. minimize the –</a:t>
                </a:r>
                <a:r>
                  <a:rPr lang="en-US" sz="2400" dirty="0" err="1"/>
                  <a:t>ve</a:t>
                </a:r>
                <a:r>
                  <a:rPr lang="en-US" sz="2400" dirty="0"/>
                  <a:t> likelihood function.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b="1" dirty="0">
                    <a:solidFill>
                      <a:schemeClr val="tx2">
                        <a:lumMod val="75000"/>
                      </a:schemeClr>
                    </a:solidFill>
                  </a:rPr>
                  <a:t>Examples: </a:t>
                </a:r>
              </a:p>
              <a:p>
                <a:pPr marL="342900" indent="-34290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/>
                  <a:t>Distribution is </a:t>
                </a:r>
                <a:r>
                  <a:rPr lang="en-US" sz="2400" b="1" dirty="0">
                    <a:solidFill>
                      <a:schemeClr val="accent3">
                        <a:lumMod val="50000"/>
                      </a:schemeClr>
                    </a:solidFill>
                  </a:rPr>
                  <a:t>Normal</a:t>
                </a:r>
                <a:r>
                  <a:rPr lang="en-US" sz="2400" dirty="0">
                    <a:solidFill>
                      <a:schemeClr val="accent3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/>
                  <a:t>then –</a:t>
                </a:r>
                <a:r>
                  <a:rPr lang="en-US" sz="2400" dirty="0" err="1"/>
                  <a:t>ve</a:t>
                </a:r>
                <a:r>
                  <a:rPr lang="en-US" sz="2400" dirty="0"/>
                  <a:t> log-likelihood is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C00000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𝐌𝐒𝐄</m:t>
                    </m:r>
                    <m:r>
                      <a:rPr lang="en-US" sz="2400" b="1" i="1">
                        <a:solidFill>
                          <a:srgbClr val="C00000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√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e>
                          </m:d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400" i="1" dirty="0">
                  <a:latin typeface="Cambria Math" charset="0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ℒ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𝑊</m:t>
                        </m:r>
                        <m:r>
                          <a:rPr lang="en-US" sz="2400" i="1">
                            <a:latin typeface="Cambria Math" charset="0"/>
                          </a:rPr>
                          <m:t>;</m:t>
                        </m:r>
                        <m:r>
                          <a:rPr lang="en-US" sz="2400" i="1">
                            <a:latin typeface="Cambria Math" charset="0"/>
                          </a:rPr>
                          <m:t>𝑋</m:t>
                        </m:r>
                        <m:r>
                          <a:rPr lang="en-US" sz="2400" i="1">
                            <a:latin typeface="Cambria Math" charset="0"/>
                          </a:rPr>
                          <m:t>, </m:t>
                        </m:r>
                        <m:r>
                          <a:rPr lang="en-US" sz="2400" i="1"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lang="en-US" sz="2400" b="0" i="0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400" dirty="0"/>
              </a:p>
              <a:p>
                <a:pPr algn="ctr">
                  <a:spcAft>
                    <a:spcPts val="600"/>
                  </a:spcAft>
                </a:pPr>
                <a:endParaRPr lang="en-US" sz="2400" dirty="0"/>
              </a:p>
              <a:p>
                <a:pPr marL="342900" indent="-342900">
                  <a:spcBef>
                    <a:spcPts val="624"/>
                  </a:spcBef>
                  <a:spcAft>
                    <a:spcPts val="1800"/>
                  </a:spcAft>
                  <a:buFont typeface="Arial" charset="0"/>
                  <a:buChar char="•"/>
                </a:pPr>
                <a:r>
                  <a:rPr lang="en-US" sz="2400" dirty="0"/>
                  <a:t>Distribution is </a:t>
                </a:r>
                <a:r>
                  <a:rPr lang="en-US" sz="2400" b="1" dirty="0" err="1">
                    <a:solidFill>
                      <a:schemeClr val="accent3">
                        <a:lumMod val="50000"/>
                      </a:schemeClr>
                    </a:solidFill>
                  </a:rPr>
                  <a:t>Bernouli</a:t>
                </a:r>
                <a:r>
                  <a:rPr lang="en-US" sz="2400" dirty="0">
                    <a:solidFill>
                      <a:schemeClr val="accent3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/>
                  <a:t>then –</a:t>
                </a:r>
                <a:r>
                  <a:rPr lang="en-US" sz="2400" dirty="0" err="1"/>
                  <a:t>ve</a:t>
                </a:r>
                <a:r>
                  <a:rPr lang="en-US" sz="2400" dirty="0"/>
                  <a:t> log-likelihood is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Binary Cross-Entropy</a:t>
                </a:r>
                <a:r>
                  <a:rPr lang="en-US" sz="2400" dirty="0"/>
                  <a:t>:</a:t>
                </a:r>
              </a:p>
              <a:p>
                <a:pPr algn="ctr">
                  <a:spcBef>
                    <a:spcPts val="624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400" i="1" dirty="0">
                  <a:latin typeface="Cambria Math" charset="0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ℒ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𝑊</m:t>
                        </m:r>
                        <m:r>
                          <a:rPr lang="en-US" sz="2400" i="1">
                            <a:latin typeface="Cambria Math" charset="0"/>
                          </a:rPr>
                          <m:t>;</m:t>
                        </m:r>
                        <m:r>
                          <a:rPr lang="en-US" sz="2400" i="1">
                            <a:latin typeface="Cambria Math" charset="0"/>
                          </a:rPr>
                          <m:t>𝑋</m:t>
                        </m:r>
                        <m:r>
                          <a:rPr lang="en-US" sz="2400" i="1">
                            <a:latin typeface="Cambria Math" charset="0"/>
                          </a:rPr>
                          <m:t>, </m:t>
                        </m:r>
                        <m:r>
                          <a:rPr lang="en-US" sz="2400" i="1"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lang="en-US" sz="2400">
                        <a:latin typeface="Cambria Math" charset="0"/>
                      </a:rPr>
                      <m:t>=</m:t>
                    </m:r>
                    <m:r>
                      <a:rPr lang="en-US" sz="2400" b="0" i="0" smtClean="0"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mr-I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func>
                            <m:r>
                              <a:rPr lang="en-US" sz="240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(1−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charset="0"/>
                              </a:rPr>
                              <m:t>)</m:t>
                            </m:r>
                            <m:func>
                              <m:func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(1−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d>
                        <m:r>
                          <a:rPr lang="en-US" sz="2400" b="0" i="1" smtClean="0"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8452" y="983807"/>
                <a:ext cx="10772504" cy="4525963"/>
              </a:xfrm>
              <a:blipFill>
                <a:blip r:embed="rId2"/>
                <a:stretch>
                  <a:fillRect l="-942" t="-1120" b="-41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8D76F3B-C155-1848-A814-2A25CA880A55}"/>
              </a:ext>
            </a:extLst>
          </p:cNvPr>
          <p:cNvSpPr/>
          <p:nvPr/>
        </p:nvSpPr>
        <p:spPr>
          <a:xfrm>
            <a:off x="3113903" y="2854411"/>
            <a:ext cx="5399902" cy="1581665"/>
          </a:xfrm>
          <a:prstGeom prst="rect">
            <a:avLst/>
          </a:prstGeom>
          <a:noFill/>
          <a:ln w="508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949962-02E5-A343-879A-59618E59AC78}"/>
              </a:ext>
            </a:extLst>
          </p:cNvPr>
          <p:cNvSpPr/>
          <p:nvPr/>
        </p:nvSpPr>
        <p:spPr>
          <a:xfrm>
            <a:off x="2323070" y="5405793"/>
            <a:ext cx="7545859" cy="1235676"/>
          </a:xfrm>
          <a:prstGeom prst="rect">
            <a:avLst/>
          </a:prstGeom>
          <a:noFill/>
          <a:ln w="508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7666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5725" y="1166018"/>
                <a:ext cx="10772504" cy="4525963"/>
              </a:xfrm>
            </p:spPr>
            <p:txBody>
              <a:bodyPr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sz="2400" dirty="0"/>
              </a:p>
              <a:p>
                <a:pPr marL="342900" indent="-34290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/>
                  <a:t>For y that follow </a:t>
                </a:r>
                <a:r>
                  <a:rPr lang="en-US" sz="2400" b="1" dirty="0" err="1">
                    <a:solidFill>
                      <a:schemeClr val="accent3">
                        <a:lumMod val="50000"/>
                      </a:schemeClr>
                    </a:solidFill>
                  </a:rPr>
                  <a:t>Multinouli</a:t>
                </a:r>
                <a:r>
                  <a:rPr lang="en-US" sz="2400" b="1" dirty="0">
                    <a:solidFill>
                      <a:schemeClr val="accent3">
                        <a:lumMod val="50000"/>
                      </a:schemeClr>
                    </a:solidFill>
                  </a:rPr>
                  <a:t>, </a:t>
                </a:r>
                <a:r>
                  <a:rPr lang="en-US" sz="2400" dirty="0"/>
                  <a:t>then likelihood is:</a:t>
                </a: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𝑘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charset="0"/>
                            </a:rPr>
                            <m:t>𝑝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𝑘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𝕀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i="1" dirty="0">
                  <a:latin typeface="Cambria Math" charset="0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ℒ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𝑊</m:t>
                        </m:r>
                        <m:r>
                          <a:rPr lang="en-US" sz="2400" i="1">
                            <a:latin typeface="Cambria Math" charset="0"/>
                          </a:rPr>
                          <m:t>;</m:t>
                        </m:r>
                        <m:r>
                          <a:rPr lang="en-US" sz="2400" i="1">
                            <a:latin typeface="Cambria Math" charset="0"/>
                          </a:rPr>
                          <m:t>𝑋</m:t>
                        </m:r>
                        <m:r>
                          <a:rPr lang="en-US" sz="2400" i="1">
                            <a:latin typeface="Cambria Math" charset="0"/>
                          </a:rPr>
                          <m:t>, </m:t>
                        </m:r>
                        <m:r>
                          <a:rPr lang="en-US" sz="2400" i="1"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lang="en-US" sz="2400">
                        <a:latin typeface="Cambria Math" charset="0"/>
                      </a:rPr>
                      <m:t>=</m:t>
                    </m:r>
                    <m:r>
                      <a:rPr lang="en-US" sz="2400" b="0" i="0" smtClean="0"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  <m:sup/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𝕀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𝑘</m:t>
                                </m:r>
                              </m:e>
                            </m:d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𝑝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mr-IN" sz="2400" i="1" smtClean="0">
                                <a:latin typeface="Cambria Math" charset="0"/>
                              </a:rPr>
                              <m:t> </m:t>
                            </m:r>
                          </m:e>
                        </m:nary>
                      </m:e>
                    </m:nary>
                  </m:oMath>
                </a14:m>
                <a:endParaRPr lang="en-US" sz="2400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where k is the class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𝕀</m:t>
                    </m:r>
                    <m:r>
                      <a:rPr lang="en-US" sz="24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=</m:t>
                    </m:r>
                    <m:r>
                      <a:rPr lang="en-US" sz="2400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400" dirty="0"/>
                  <a:t>) is the indicator function.</a:t>
                </a:r>
              </a:p>
              <a:p>
                <a:pPr>
                  <a:spcAft>
                    <a:spcPts val="600"/>
                  </a:spcAft>
                </a:pPr>
                <a:endParaRPr lang="en-US" sz="2400" b="1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b="1" dirty="0">
                    <a:solidFill>
                      <a:schemeClr val="tx2">
                        <a:lumMod val="75000"/>
                      </a:schemeClr>
                    </a:solidFill>
                  </a:rPr>
                  <a:t>Questions:</a:t>
                </a:r>
                <a:r>
                  <a:rPr lang="en-US" sz="2400" dirty="0"/>
                  <a:t> </a:t>
                </a:r>
              </a:p>
              <a:p>
                <a:pPr marL="108582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How do we know what distribution to use?</a:t>
                </a:r>
              </a:p>
              <a:p>
                <a:pPr marL="108582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Why not MSE for classification?</a:t>
                </a:r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5725" y="1166018"/>
                <a:ext cx="10772504" cy="4525963"/>
              </a:xfrm>
              <a:blipFill>
                <a:blip r:embed="rId2"/>
                <a:stretch>
                  <a:fillRect l="-824" t="-7283" b="-14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858749" y="2433234"/>
            <a:ext cx="2549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Cross-Entropy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411669-1932-D045-9BA7-3C4C539E9CA7}"/>
              </a:ext>
            </a:extLst>
          </p:cNvPr>
          <p:cNvCxnSpPr/>
          <p:nvPr/>
        </p:nvCxnSpPr>
        <p:spPr>
          <a:xfrm>
            <a:off x="135467" y="4459111"/>
            <a:ext cx="116162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96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177" y="1083937"/>
            <a:ext cx="83693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Example: </a:t>
            </a:r>
            <a:r>
              <a:rPr lang="en-US" sz="2400" dirty="0">
                <a:solidFill>
                  <a:srgbClr val="0000FF"/>
                </a:solidFill>
              </a:rPr>
              <a:t>sigmoid output + squared loss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227844" y="2648338"/>
            <a:ext cx="269875" cy="39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073605" y="2213983"/>
            <a:ext cx="236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Flat surfaces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914426" y="2648339"/>
            <a:ext cx="212724" cy="39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271485" y="1535062"/>
                <a:ext cx="3969613" cy="497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𝑠𝑞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0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y</m:t>
                              </m:r>
                              <m:r>
                                <a:rPr lang="en-US" sz="2400" b="0" i="0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485" y="1535062"/>
                <a:ext cx="3969613" cy="49725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77" y="2675648"/>
            <a:ext cx="6096000" cy="3657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094" y="2648338"/>
            <a:ext cx="6096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85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5200" y="1166018"/>
            <a:ext cx="83693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Example: </a:t>
            </a:r>
            <a:r>
              <a:rPr lang="en-US" sz="2400" dirty="0">
                <a:solidFill>
                  <a:srgbClr val="0000FF"/>
                </a:solidFill>
              </a:rPr>
              <a:t>sigmoid output + cross-entropy loss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7193191" y="-826407"/>
            <a:ext cx="3857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800000"/>
                </a:solidFill>
              </a:rPr>
              <a:t>Saturates only when the model makes correct predictions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8890002" y="-1581807"/>
            <a:ext cx="714373" cy="62706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340894" y="2088000"/>
                <a:ext cx="629432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𝑐𝑒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=−{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𝑦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)}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894" y="2088000"/>
                <a:ext cx="6294324" cy="369332"/>
              </a:xfrm>
              <a:prstGeom prst="rect">
                <a:avLst/>
              </a:prstGeom>
              <a:blipFill rotWithShape="0">
                <a:blip r:embed="rId2"/>
                <a:stretch>
                  <a:fillRect t="-143333" b="-17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2813582"/>
            <a:ext cx="6096000" cy="3657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708" y="2813582"/>
            <a:ext cx="6096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611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Choices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Activation function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Loss function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 units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Architecture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Optimizer</a:t>
            </a:r>
          </a:p>
        </p:txBody>
      </p:sp>
    </p:spTree>
    <p:extLst>
      <p:ext uri="{BB962C8B-B14F-4D97-AF65-F5344CB8AC3E}">
        <p14:creationId xmlns:p14="http://schemas.microsoft.com/office/powerpoint/2010/main" val="14560126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904035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089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7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8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089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Loss </a:t>
                      </a:r>
                      <a:r>
                        <a:rPr lang="en-US" baseline="0" dirty="0"/>
                        <a:t>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1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12022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 for binary classification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41849" y="2133903"/>
            <a:ext cx="46838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359194" y="5991740"/>
                <a:ext cx="5022850" cy="706219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⟹</m:t>
                      </m:r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⟹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=1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𝜙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194" y="5991740"/>
                <a:ext cx="5022850" cy="70621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4342693" y="4755024"/>
                <a:ext cx="9319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693" y="4755024"/>
                <a:ext cx="931922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130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8263173" y="4654302"/>
                <a:ext cx="2663230" cy="5665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3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sz="3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P</m:t>
                      </m:r>
                      <m:r>
                        <a:rPr lang="en-US" sz="3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y</m:t>
                      </m:r>
                      <m:r>
                        <a:rPr lang="en-US" sz="3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=1)</m:t>
                      </m:r>
                    </m:oMath>
                  </m:oMathPara>
                </a14:m>
                <a:endParaRPr lang="en-US" sz="3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173" y="4654302"/>
                <a:ext cx="2663230" cy="56650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/>
          <p:cNvGrpSpPr/>
          <p:nvPr/>
        </p:nvGrpSpPr>
        <p:grpSpPr>
          <a:xfrm>
            <a:off x="2529504" y="4325887"/>
            <a:ext cx="4439291" cy="1365070"/>
            <a:chOff x="2855952" y="2266407"/>
            <a:chExt cx="5963370" cy="1828800"/>
          </a:xfrm>
        </p:grpSpPr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2855952" y="3167743"/>
              <a:ext cx="2034099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6977269" y="3167743"/>
              <a:ext cx="128541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8541026" y="2787852"/>
              <a:ext cx="278296" cy="783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p:sp>
        <p:nvSpPr>
          <p:cNvPr id="25" name="Oval 24"/>
          <p:cNvSpPr>
            <a:spLocks noChangeAspect="1"/>
          </p:cNvSpPr>
          <p:nvPr/>
        </p:nvSpPr>
        <p:spPr>
          <a:xfrm>
            <a:off x="6688974" y="4298792"/>
            <a:ext cx="1361407" cy="136507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402223" y="3623989"/>
            <a:ext cx="1992784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OUTPUT UNIT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6688974" y="4750494"/>
                <a:ext cx="13764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974" y="4750494"/>
                <a:ext cx="1376467" cy="461665"/>
              </a:xfrm>
              <a:prstGeom prst="rect">
                <a:avLst/>
              </a:prstGeom>
              <a:blipFill>
                <a:blip r:embed="rId5"/>
                <a:stretch>
                  <a:fillRect r="-917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2576192" y="1232582"/>
            <a:ext cx="5154651" cy="2556588"/>
            <a:chOff x="2918313" y="1588957"/>
            <a:chExt cx="7072303" cy="3507699"/>
          </a:xfrm>
        </p:grpSpPr>
        <p:sp>
          <p:nvSpPr>
            <p:cNvPr id="26" name="Rectangle 25"/>
            <p:cNvSpPr/>
            <p:nvPr/>
          </p:nvSpPr>
          <p:spPr>
            <a:xfrm>
              <a:off x="8911324" y="2610417"/>
              <a:ext cx="1079292" cy="145761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745522" y="1588957"/>
              <a:ext cx="1079292" cy="35076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392118" y="1588957"/>
              <a:ext cx="1079292" cy="35076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4551699" y="1792586"/>
              <a:ext cx="706970" cy="3029897"/>
              <a:chOff x="4551699" y="1792586"/>
              <a:chExt cx="706970" cy="3029897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4554581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4554237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4552043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4551699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6950047" y="1774480"/>
              <a:ext cx="720561" cy="3029897"/>
              <a:chOff x="4534281" y="1792586"/>
              <a:chExt cx="720561" cy="3029897"/>
            </a:xfrm>
          </p:grpSpPr>
          <p:sp>
            <p:nvSpPr>
              <p:cNvPr id="70" name="Oval 69"/>
              <p:cNvSpPr/>
              <p:nvPr/>
            </p:nvSpPr>
            <p:spPr>
              <a:xfrm>
                <a:off x="4541519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4550754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4543334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4534281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5" name="Straight Arrow Connector 34"/>
            <p:cNvCxnSpPr>
              <a:stCxn id="61" idx="6"/>
            </p:cNvCxnSpPr>
            <p:nvPr/>
          </p:nvCxnSpPr>
          <p:spPr>
            <a:xfrm>
              <a:off x="5258669" y="2145671"/>
              <a:ext cx="1702625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61" idx="6"/>
            </p:cNvCxnSpPr>
            <p:nvPr/>
          </p:nvCxnSpPr>
          <p:spPr>
            <a:xfrm>
              <a:off x="5258669" y="2145671"/>
              <a:ext cx="1707851" cy="75898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61" idx="6"/>
            </p:cNvCxnSpPr>
            <p:nvPr/>
          </p:nvCxnSpPr>
          <p:spPr>
            <a:xfrm>
              <a:off x="5258669" y="2145671"/>
              <a:ext cx="1691378" cy="23056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61" idx="6"/>
            </p:cNvCxnSpPr>
            <p:nvPr/>
          </p:nvCxnSpPr>
          <p:spPr>
            <a:xfrm>
              <a:off x="5258669" y="2145671"/>
              <a:ext cx="1700431" cy="15285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5258325" y="2922761"/>
              <a:ext cx="1700775" cy="75144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5258325" y="2922761"/>
              <a:ext cx="1691722" cy="15285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V="1">
              <a:off x="5258325" y="2904655"/>
              <a:ext cx="1708195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5258325" y="2904655"/>
              <a:ext cx="1708195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5256131" y="2127565"/>
              <a:ext cx="1701154" cy="15647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5256131" y="2904655"/>
              <a:ext cx="1710389" cy="78765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V="1">
              <a:off x="5256131" y="3674202"/>
              <a:ext cx="1702969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5256131" y="3692308"/>
              <a:ext cx="1693916" cy="75898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V="1">
              <a:off x="5255787" y="4451292"/>
              <a:ext cx="1694260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V="1">
              <a:off x="5255787" y="3674202"/>
              <a:ext cx="1703313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V="1">
              <a:off x="5255787" y="2904655"/>
              <a:ext cx="1710733" cy="15647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5255787" y="2127565"/>
              <a:ext cx="1701498" cy="234183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endCxn id="61" idx="2"/>
            </p:cNvCxnSpPr>
            <p:nvPr/>
          </p:nvCxnSpPr>
          <p:spPr>
            <a:xfrm flipV="1">
              <a:off x="2935102" y="2145671"/>
              <a:ext cx="1619479" cy="706457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2935102" y="2852128"/>
              <a:ext cx="1619135" cy="7063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2935102" y="2852128"/>
              <a:ext cx="1616941" cy="84018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2935102" y="2852128"/>
              <a:ext cx="1616597" cy="161727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2925958" y="2847556"/>
              <a:ext cx="9144" cy="914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918313" y="3735599"/>
              <a:ext cx="9144" cy="914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Arrow Connector 60"/>
            <p:cNvCxnSpPr>
              <a:endCxn id="61" idx="2"/>
            </p:cNvCxnSpPr>
            <p:nvPr/>
          </p:nvCxnSpPr>
          <p:spPr>
            <a:xfrm flipV="1">
              <a:off x="2927457" y="2145671"/>
              <a:ext cx="1627124" cy="159450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2927457" y="2922761"/>
              <a:ext cx="1626780" cy="81741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2927457" y="3692308"/>
              <a:ext cx="1624586" cy="4786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2927457" y="3740171"/>
              <a:ext cx="1550269" cy="7111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>
              <a:off x="9098926" y="2986138"/>
              <a:ext cx="704088" cy="70617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7678028" y="2145671"/>
              <a:ext cx="1420898" cy="119355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7670608" y="2904655"/>
              <a:ext cx="1428318" cy="43456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7663188" y="3339223"/>
              <a:ext cx="1435738" cy="33497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V="1">
              <a:off x="7654135" y="3339223"/>
              <a:ext cx="1444791" cy="111206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/>
          <p:cNvSpPr txBox="1"/>
          <p:nvPr/>
        </p:nvSpPr>
        <p:spPr>
          <a:xfrm>
            <a:off x="1941848" y="4654302"/>
            <a:ext cx="468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8382044" y="2209706"/>
                <a:ext cx="2663230" cy="5665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3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sz="3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P</m:t>
                      </m:r>
                      <m:r>
                        <a:rPr lang="en-US" sz="3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y</m:t>
                      </m:r>
                      <m:r>
                        <a:rPr lang="en-US" sz="3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=1)</m:t>
                      </m:r>
                    </m:oMath>
                  </m:oMathPara>
                </a14:m>
                <a:endParaRPr lang="en-US" sz="3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44" y="2209706"/>
                <a:ext cx="2663230" cy="56650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527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23" grpId="0"/>
      <p:bldP spid="28" grpId="0"/>
      <p:bldP spid="25" grpId="0" animBg="1"/>
      <p:bldP spid="29" grpId="0" animBg="1"/>
      <p:bldP spid="30" grpId="0"/>
      <p:bldP spid="78" grpId="0"/>
      <p:bldP spid="7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b="1" dirty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dirty="0"/>
              <a:t>Design choices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Activation function</a:t>
            </a:r>
            <a:endParaRPr lang="en-US" sz="2400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Architecture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847426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0984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00040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962439"/>
              </p:ext>
            </p:extLst>
          </p:nvPr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Multinouli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58143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17258"/>
              </p:ext>
            </p:extLst>
          </p:nvPr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Loss </a:t>
                      </a:r>
                      <a:r>
                        <a:rPr lang="en-US" baseline="0"/>
                        <a:t>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Multinouli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Cross Entropy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58004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29443"/>
              </p:ext>
            </p:extLst>
          </p:nvPr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Multinouli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Cross Entropy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69334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 for multi-class classification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4124" y="2739309"/>
            <a:ext cx="46838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8312666" y="2791146"/>
                <a:ext cx="4876391" cy="5987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[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P</m:t>
                          </m:r>
                        </m:e>
                        <m:sub>
                          <m:r>
                            <a:rPr lang="en-US" sz="32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P</m:t>
                          </m:r>
                        </m:e>
                        <m:sub>
                          <m:r>
                            <a:rPr lang="en-US" sz="32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P</m:t>
                          </m:r>
                        </m:e>
                        <m:sub>
                          <m:r>
                            <a:rPr lang="en-US" sz="32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sz="32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]</m:t>
                      </m:r>
                    </m:oMath>
                  </m:oMathPara>
                </a14:m>
                <a:endParaRPr 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666" y="2791146"/>
                <a:ext cx="4876391" cy="59875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Group 96"/>
          <p:cNvGrpSpPr/>
          <p:nvPr/>
        </p:nvGrpSpPr>
        <p:grpSpPr>
          <a:xfrm>
            <a:off x="1122511" y="1515193"/>
            <a:ext cx="6709711" cy="3327862"/>
            <a:chOff x="2576192" y="1232582"/>
            <a:chExt cx="5154651" cy="2556588"/>
          </a:xfrm>
        </p:grpSpPr>
        <p:grpSp>
          <p:nvGrpSpPr>
            <p:cNvPr id="24" name="Group 23"/>
            <p:cNvGrpSpPr/>
            <p:nvPr/>
          </p:nvGrpSpPr>
          <p:grpSpPr>
            <a:xfrm>
              <a:off x="2576192" y="1232582"/>
              <a:ext cx="5154651" cy="2556588"/>
              <a:chOff x="2918313" y="1588957"/>
              <a:chExt cx="7072303" cy="3507699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8911325" y="1959859"/>
                <a:ext cx="1079291" cy="2642635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6745522" y="1588957"/>
                <a:ext cx="1079292" cy="350769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4392118" y="1588957"/>
                <a:ext cx="1079292" cy="350769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" name="Group 32"/>
              <p:cNvGrpSpPr/>
              <p:nvPr/>
            </p:nvGrpSpPr>
            <p:grpSpPr>
              <a:xfrm>
                <a:off x="4551699" y="1792586"/>
                <a:ext cx="706970" cy="3029897"/>
                <a:chOff x="4551699" y="1792586"/>
                <a:chExt cx="706970" cy="3029897"/>
              </a:xfrm>
            </p:grpSpPr>
            <p:sp>
              <p:nvSpPr>
                <p:cNvPr id="74" name="Oval 73"/>
                <p:cNvSpPr/>
                <p:nvPr/>
              </p:nvSpPr>
              <p:spPr>
                <a:xfrm>
                  <a:off x="4554581" y="1792586"/>
                  <a:ext cx="704088" cy="706170"/>
                </a:xfrm>
                <a:prstGeom prst="ellipse">
                  <a:avLst/>
                </a:prstGeom>
                <a:solidFill>
                  <a:srgbClr val="F9F9F9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Oval 74"/>
                <p:cNvSpPr/>
                <p:nvPr/>
              </p:nvSpPr>
              <p:spPr>
                <a:xfrm>
                  <a:off x="4554237" y="2569676"/>
                  <a:ext cx="704088" cy="706170"/>
                </a:xfrm>
                <a:prstGeom prst="ellipse">
                  <a:avLst/>
                </a:prstGeom>
                <a:solidFill>
                  <a:srgbClr val="F9F9F9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/>
                <p:cNvSpPr/>
                <p:nvPr/>
              </p:nvSpPr>
              <p:spPr>
                <a:xfrm>
                  <a:off x="4552043" y="3339223"/>
                  <a:ext cx="704088" cy="706170"/>
                </a:xfrm>
                <a:prstGeom prst="ellipse">
                  <a:avLst/>
                </a:prstGeom>
                <a:solidFill>
                  <a:srgbClr val="F9F9F9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4551699" y="4116313"/>
                  <a:ext cx="704088" cy="706170"/>
                </a:xfrm>
                <a:prstGeom prst="ellipse">
                  <a:avLst/>
                </a:prstGeom>
                <a:solidFill>
                  <a:srgbClr val="F9F9F9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6950047" y="1774480"/>
                <a:ext cx="720561" cy="3029897"/>
                <a:chOff x="4534281" y="1792586"/>
                <a:chExt cx="720561" cy="3029897"/>
              </a:xfrm>
            </p:grpSpPr>
            <p:sp>
              <p:nvSpPr>
                <p:cNvPr id="70" name="Oval 69"/>
                <p:cNvSpPr/>
                <p:nvPr/>
              </p:nvSpPr>
              <p:spPr>
                <a:xfrm>
                  <a:off x="4541519" y="1792586"/>
                  <a:ext cx="704088" cy="706170"/>
                </a:xfrm>
                <a:prstGeom prst="ellipse">
                  <a:avLst/>
                </a:prstGeom>
                <a:solidFill>
                  <a:srgbClr val="F9F9F9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4550754" y="2569676"/>
                  <a:ext cx="704088" cy="706170"/>
                </a:xfrm>
                <a:prstGeom prst="ellipse">
                  <a:avLst/>
                </a:prstGeom>
                <a:solidFill>
                  <a:srgbClr val="F9F9F9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/>
                <p:cNvSpPr/>
                <p:nvPr/>
              </p:nvSpPr>
              <p:spPr>
                <a:xfrm>
                  <a:off x="4543334" y="3339223"/>
                  <a:ext cx="704088" cy="706170"/>
                </a:xfrm>
                <a:prstGeom prst="ellipse">
                  <a:avLst/>
                </a:prstGeom>
                <a:solidFill>
                  <a:srgbClr val="F9F9F9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/>
                <p:cNvSpPr/>
                <p:nvPr/>
              </p:nvSpPr>
              <p:spPr>
                <a:xfrm>
                  <a:off x="4534281" y="4116313"/>
                  <a:ext cx="704088" cy="706170"/>
                </a:xfrm>
                <a:prstGeom prst="ellipse">
                  <a:avLst/>
                </a:prstGeom>
                <a:solidFill>
                  <a:srgbClr val="F9F9F9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5" name="Straight Arrow Connector 34"/>
              <p:cNvCxnSpPr>
                <a:stCxn id="61" idx="6"/>
              </p:cNvCxnSpPr>
              <p:nvPr/>
            </p:nvCxnSpPr>
            <p:spPr>
              <a:xfrm>
                <a:off x="5258669" y="2145671"/>
                <a:ext cx="1702625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>
                <a:stCxn id="61" idx="6"/>
              </p:cNvCxnSpPr>
              <p:nvPr/>
            </p:nvCxnSpPr>
            <p:spPr>
              <a:xfrm>
                <a:off x="5258669" y="2145671"/>
                <a:ext cx="1707851" cy="758984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>
                <a:stCxn id="61" idx="6"/>
              </p:cNvCxnSpPr>
              <p:nvPr/>
            </p:nvCxnSpPr>
            <p:spPr>
              <a:xfrm>
                <a:off x="5258669" y="2145671"/>
                <a:ext cx="1691378" cy="2305621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61" idx="6"/>
              </p:cNvCxnSpPr>
              <p:nvPr/>
            </p:nvCxnSpPr>
            <p:spPr>
              <a:xfrm>
                <a:off x="5258669" y="2145671"/>
                <a:ext cx="1700431" cy="1528531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V="1">
                <a:off x="5245607" y="2127565"/>
                <a:ext cx="1711678" cy="795196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flipV="1">
                <a:off x="5245607" y="2127565"/>
                <a:ext cx="1711678" cy="795196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 flipV="1">
                <a:off x="5245607" y="2127565"/>
                <a:ext cx="1711678" cy="795196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V="1">
                <a:off x="5245607" y="2127565"/>
                <a:ext cx="1711678" cy="795196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>
                <a:off x="5258325" y="2922761"/>
                <a:ext cx="1700775" cy="751441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5258325" y="2922761"/>
                <a:ext cx="1691722" cy="1528531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flipV="1">
                <a:off x="5258325" y="2904655"/>
                <a:ext cx="1708195" cy="18106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V="1">
                <a:off x="5258325" y="2904655"/>
                <a:ext cx="1708195" cy="18106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V="1">
                <a:off x="5256131" y="2127565"/>
                <a:ext cx="1701154" cy="1564743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 flipV="1">
                <a:off x="5256131" y="2904655"/>
                <a:ext cx="1710389" cy="787653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V="1">
                <a:off x="5256131" y="3674202"/>
                <a:ext cx="1702969" cy="18106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5256131" y="3692308"/>
                <a:ext cx="1693916" cy="758984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 flipV="1">
                <a:off x="5255787" y="4451292"/>
                <a:ext cx="1694260" cy="18106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 flipV="1">
                <a:off x="5255787" y="3674202"/>
                <a:ext cx="1703313" cy="795196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 flipV="1">
                <a:off x="5255787" y="2904655"/>
                <a:ext cx="1710733" cy="1564743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/>
              <p:nvPr/>
            </p:nvCxnSpPr>
            <p:spPr>
              <a:xfrm flipV="1">
                <a:off x="5255787" y="2127565"/>
                <a:ext cx="1701498" cy="2341833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>
                <a:endCxn id="61" idx="2"/>
              </p:cNvCxnSpPr>
              <p:nvPr/>
            </p:nvCxnSpPr>
            <p:spPr>
              <a:xfrm flipV="1">
                <a:off x="2935102" y="2145671"/>
                <a:ext cx="1619479" cy="706457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/>
              <p:cNvCxnSpPr/>
              <p:nvPr/>
            </p:nvCxnSpPr>
            <p:spPr>
              <a:xfrm>
                <a:off x="2935102" y="2852128"/>
                <a:ext cx="1619135" cy="70633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/>
              <p:nvPr/>
            </p:nvCxnSpPr>
            <p:spPr>
              <a:xfrm>
                <a:off x="2935102" y="2852128"/>
                <a:ext cx="1616941" cy="84018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/>
              <p:nvPr/>
            </p:nvCxnSpPr>
            <p:spPr>
              <a:xfrm>
                <a:off x="2935102" y="2852128"/>
                <a:ext cx="1616597" cy="161727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>
                <a:off x="2925958" y="2847556"/>
                <a:ext cx="9144" cy="914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2918313" y="3735599"/>
                <a:ext cx="9144" cy="914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1" name="Straight Arrow Connector 60"/>
              <p:cNvCxnSpPr>
                <a:endCxn id="61" idx="2"/>
              </p:cNvCxnSpPr>
              <p:nvPr/>
            </p:nvCxnSpPr>
            <p:spPr>
              <a:xfrm flipV="1">
                <a:off x="2927457" y="2145671"/>
                <a:ext cx="1627124" cy="159450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/>
              <p:nvPr/>
            </p:nvCxnSpPr>
            <p:spPr>
              <a:xfrm flipV="1">
                <a:off x="2927457" y="2922761"/>
                <a:ext cx="1626780" cy="81741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 flipV="1">
                <a:off x="2927457" y="3692308"/>
                <a:ext cx="1624586" cy="47863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>
                <a:off x="2927457" y="3740171"/>
                <a:ext cx="1550269" cy="711121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Oval 64"/>
              <p:cNvSpPr/>
              <p:nvPr/>
            </p:nvSpPr>
            <p:spPr>
              <a:xfrm>
                <a:off x="9098926" y="2986138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6" name="Straight Arrow Connector 65"/>
              <p:cNvCxnSpPr/>
              <p:nvPr/>
            </p:nvCxnSpPr>
            <p:spPr>
              <a:xfrm>
                <a:off x="7678028" y="2145671"/>
                <a:ext cx="1420898" cy="1193552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/>
              <p:nvPr/>
            </p:nvCxnSpPr>
            <p:spPr>
              <a:xfrm>
                <a:off x="7670608" y="2904655"/>
                <a:ext cx="1428318" cy="434568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>
              <a:xfrm flipV="1">
                <a:off x="7663188" y="3339223"/>
                <a:ext cx="1435738" cy="334979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/>
              <p:cNvCxnSpPr/>
              <p:nvPr/>
            </p:nvCxnSpPr>
            <p:spPr>
              <a:xfrm flipV="1">
                <a:off x="7654135" y="3339223"/>
                <a:ext cx="1444791" cy="1112069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/>
            <p:cNvGrpSpPr/>
            <p:nvPr/>
          </p:nvGrpSpPr>
          <p:grpSpPr>
            <a:xfrm>
              <a:off x="6027898" y="1619211"/>
              <a:ext cx="1576804" cy="1736834"/>
              <a:chOff x="6027898" y="1619211"/>
              <a:chExt cx="1576804" cy="1736834"/>
            </a:xfrm>
          </p:grpSpPr>
          <p:cxnSp>
            <p:nvCxnSpPr>
              <p:cNvPr id="82" name="Straight Arrow Connector 81"/>
              <p:cNvCxnSpPr>
                <a:stCxn id="71" idx="6"/>
                <a:endCxn id="80" idx="2"/>
              </p:cNvCxnSpPr>
              <p:nvPr/>
            </p:nvCxnSpPr>
            <p:spPr>
              <a:xfrm flipV="1">
                <a:off x="6039904" y="1876557"/>
                <a:ext cx="1041029" cy="314972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>
                <a:stCxn id="71" idx="6"/>
                <a:endCxn id="81" idx="2"/>
              </p:cNvCxnSpPr>
              <p:nvPr/>
            </p:nvCxnSpPr>
            <p:spPr>
              <a:xfrm>
                <a:off x="6039904" y="2191529"/>
                <a:ext cx="1051623" cy="90717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5" name="Group 94"/>
              <p:cNvGrpSpPr/>
              <p:nvPr/>
            </p:nvGrpSpPr>
            <p:grpSpPr>
              <a:xfrm>
                <a:off x="6033173" y="1619211"/>
                <a:ext cx="1571529" cy="1736834"/>
                <a:chOff x="6033173" y="1619211"/>
                <a:chExt cx="1571529" cy="1736834"/>
              </a:xfrm>
            </p:grpSpPr>
            <p:sp>
              <p:nvSpPr>
                <p:cNvPr id="80" name="Oval 79"/>
                <p:cNvSpPr/>
                <p:nvPr/>
              </p:nvSpPr>
              <p:spPr>
                <a:xfrm>
                  <a:off x="7080933" y="1619211"/>
                  <a:ext cx="513175" cy="514692"/>
                </a:xfrm>
                <a:prstGeom prst="ellipse">
                  <a:avLst/>
                </a:prstGeom>
                <a:solidFill>
                  <a:srgbClr val="F9F9F9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Oval 80"/>
                <p:cNvSpPr/>
                <p:nvPr/>
              </p:nvSpPr>
              <p:spPr>
                <a:xfrm>
                  <a:off x="7091527" y="2841353"/>
                  <a:ext cx="513175" cy="514692"/>
                </a:xfrm>
                <a:prstGeom prst="ellipse">
                  <a:avLst/>
                </a:prstGeom>
                <a:solidFill>
                  <a:srgbClr val="F9F9F9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4" name="Straight Arrow Connector 83"/>
                <p:cNvCxnSpPr>
                  <a:stCxn id="70" idx="6"/>
                  <a:endCxn id="80" idx="2"/>
                </p:cNvCxnSpPr>
                <p:nvPr/>
              </p:nvCxnSpPr>
              <p:spPr>
                <a:xfrm>
                  <a:off x="6033173" y="1625147"/>
                  <a:ext cx="1047760" cy="25141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5" name="Straight Arrow Connector 84"/>
              <p:cNvCxnSpPr>
                <a:stCxn id="70" idx="6"/>
                <a:endCxn id="81" idx="2"/>
              </p:cNvCxnSpPr>
              <p:nvPr/>
            </p:nvCxnSpPr>
            <p:spPr>
              <a:xfrm>
                <a:off x="6033173" y="1625147"/>
                <a:ext cx="1058354" cy="1473552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>
                <a:stCxn id="72" idx="6"/>
                <a:endCxn id="80" idx="2"/>
              </p:cNvCxnSpPr>
              <p:nvPr/>
            </p:nvCxnSpPr>
            <p:spPr>
              <a:xfrm flipV="1">
                <a:off x="6034496" y="1876557"/>
                <a:ext cx="1046437" cy="875857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>
                <a:stCxn id="72" idx="6"/>
                <a:endCxn id="81" idx="2"/>
              </p:cNvCxnSpPr>
              <p:nvPr/>
            </p:nvCxnSpPr>
            <p:spPr>
              <a:xfrm>
                <a:off x="6034496" y="2752414"/>
                <a:ext cx="1057031" cy="346285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>
                <a:stCxn id="73" idx="6"/>
                <a:endCxn id="81" idx="2"/>
              </p:cNvCxnSpPr>
              <p:nvPr/>
            </p:nvCxnSpPr>
            <p:spPr>
              <a:xfrm flipV="1">
                <a:off x="6027898" y="3098699"/>
                <a:ext cx="1063629" cy="220098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stCxn id="73" idx="6"/>
                <a:endCxn id="80" idx="2"/>
              </p:cNvCxnSpPr>
              <p:nvPr/>
            </p:nvCxnSpPr>
            <p:spPr>
              <a:xfrm flipV="1">
                <a:off x="6027898" y="1876557"/>
                <a:ext cx="1053035" cy="144224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8" name="TextBox 97"/>
          <p:cNvSpPr txBox="1"/>
          <p:nvPr/>
        </p:nvSpPr>
        <p:spPr>
          <a:xfrm>
            <a:off x="6464215" y="4866418"/>
            <a:ext cx="1992784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OUTPUT UNIT</a:t>
            </a:r>
          </a:p>
        </p:txBody>
      </p:sp>
    </p:spTree>
    <p:extLst>
      <p:ext uri="{BB962C8B-B14F-4D97-AF65-F5344CB8AC3E}">
        <p14:creationId xmlns:p14="http://schemas.microsoft.com/office/powerpoint/2010/main" val="200720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9" grpId="0"/>
      <p:bldP spid="9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599130" y="850153"/>
                <a:ext cx="3615425" cy="115390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130" y="850153"/>
                <a:ext cx="3615425" cy="1153906"/>
              </a:xfrm>
              <a:prstGeom prst="rect">
                <a:avLst/>
              </a:prstGeom>
              <a:blipFill>
                <a:blip r:embed="rId2"/>
                <a:stretch>
                  <a:fillRect t="-15385" b="-10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Group 70"/>
          <p:cNvGrpSpPr/>
          <p:nvPr/>
        </p:nvGrpSpPr>
        <p:grpSpPr>
          <a:xfrm>
            <a:off x="0" y="1317356"/>
            <a:ext cx="1405091" cy="4417017"/>
            <a:chOff x="0" y="1317356"/>
            <a:chExt cx="1405091" cy="4417017"/>
          </a:xfrm>
        </p:grpSpPr>
        <p:sp>
          <p:nvSpPr>
            <p:cNvPr id="44" name="Rectangle 43"/>
            <p:cNvSpPr/>
            <p:nvPr/>
          </p:nvSpPr>
          <p:spPr>
            <a:xfrm>
              <a:off x="0" y="1317356"/>
              <a:ext cx="1405091" cy="441701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 rot="16200000">
              <a:off x="-666895" y="3302781"/>
              <a:ext cx="28344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rest of the network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6084411" y="2023410"/>
            <a:ext cx="4190963" cy="3372637"/>
            <a:chOff x="6084411" y="2023410"/>
            <a:chExt cx="4190963" cy="3372637"/>
          </a:xfrm>
        </p:grpSpPr>
        <p:sp>
          <p:nvSpPr>
            <p:cNvPr id="50" name="Rectangle 49"/>
            <p:cNvSpPr/>
            <p:nvPr/>
          </p:nvSpPr>
          <p:spPr>
            <a:xfrm>
              <a:off x="6084411" y="2023410"/>
              <a:ext cx="1377435" cy="337263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>
              <a:off x="7461846" y="2590845"/>
              <a:ext cx="628269" cy="617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7461846" y="3703554"/>
              <a:ext cx="628269" cy="617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>
              <a:off x="7461846" y="4755632"/>
              <a:ext cx="628269" cy="617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8312977" y="2390790"/>
              <a:ext cx="1949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Karla" charset="0"/>
                  <a:ea typeface="Karla" charset="0"/>
                  <a:cs typeface="Karla" charset="0"/>
                </a:rPr>
                <a:t>Probability of A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312977" y="3483563"/>
              <a:ext cx="19623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Karla" charset="0"/>
                  <a:ea typeface="Karla" charset="0"/>
                  <a:cs typeface="Karla" charset="0"/>
                </a:rPr>
                <a:t>Probability of B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312977" y="4550719"/>
              <a:ext cx="19591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Karla" charset="0"/>
                  <a:ea typeface="Karla" charset="0"/>
                  <a:cs typeface="Karla" charset="0"/>
                </a:rPr>
                <a:t>Probability of C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1887296" y="1142360"/>
                <a:ext cx="13802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296" y="1142360"/>
                <a:ext cx="1380250" cy="584775"/>
              </a:xfrm>
              <a:prstGeom prst="rect">
                <a:avLst/>
              </a:prstGeom>
              <a:blipFill>
                <a:blip r:embed="rId3"/>
                <a:stretch>
                  <a:fillRect l="-2752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4" name="Group 73"/>
          <p:cNvGrpSpPr/>
          <p:nvPr/>
        </p:nvGrpSpPr>
        <p:grpSpPr>
          <a:xfrm>
            <a:off x="1405090" y="1961362"/>
            <a:ext cx="4679321" cy="4232075"/>
            <a:chOff x="1405090" y="1961362"/>
            <a:chExt cx="4679321" cy="4232075"/>
          </a:xfrm>
        </p:grpSpPr>
        <p:cxnSp>
          <p:nvCxnSpPr>
            <p:cNvPr id="32" name="Straight Arrow Connector 31"/>
            <p:cNvCxnSpPr>
              <a:stCxn id="14" idx="6"/>
            </p:cNvCxnSpPr>
            <p:nvPr/>
          </p:nvCxnSpPr>
          <p:spPr>
            <a:xfrm>
              <a:off x="4147580" y="2615623"/>
              <a:ext cx="1936831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7" idx="6"/>
              <a:endCxn id="50" idx="1"/>
            </p:cNvCxnSpPr>
            <p:nvPr/>
          </p:nvCxnSpPr>
          <p:spPr>
            <a:xfrm flipV="1">
              <a:off x="4147582" y="3709729"/>
              <a:ext cx="1936829" cy="1203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15" idx="6"/>
            </p:cNvCxnSpPr>
            <p:nvPr/>
          </p:nvCxnSpPr>
          <p:spPr>
            <a:xfrm>
              <a:off x="4166131" y="4755632"/>
              <a:ext cx="1918280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/>
            <p:nvPr/>
          </p:nvGrpSpPr>
          <p:grpSpPr>
            <a:xfrm>
              <a:off x="1405090" y="1961362"/>
              <a:ext cx="4289930" cy="4232075"/>
              <a:chOff x="1405090" y="1961362"/>
              <a:chExt cx="4289930" cy="4232075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1405098" y="1961362"/>
                <a:ext cx="4289922" cy="4232075"/>
                <a:chOff x="1405098" y="1961362"/>
                <a:chExt cx="4289922" cy="4232075"/>
              </a:xfrm>
            </p:grpSpPr>
            <p:grpSp>
              <p:nvGrpSpPr>
                <p:cNvPr id="4" name="Group 3"/>
                <p:cNvGrpSpPr/>
                <p:nvPr/>
              </p:nvGrpSpPr>
              <p:grpSpPr>
                <a:xfrm>
                  <a:off x="1405098" y="1961362"/>
                  <a:ext cx="2981910" cy="3372637"/>
                  <a:chOff x="6027898" y="1502914"/>
                  <a:chExt cx="1702945" cy="1926086"/>
                </a:xfrm>
              </p:grpSpPr>
              <p:sp>
                <p:nvSpPr>
                  <p:cNvPr id="6" name="Rectangle 5"/>
                  <p:cNvSpPr/>
                  <p:nvPr/>
                </p:nvSpPr>
                <p:spPr>
                  <a:xfrm>
                    <a:off x="6944201" y="1502914"/>
                    <a:ext cx="786642" cy="1926086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" name="Oval 6"/>
                  <p:cNvSpPr/>
                  <p:nvPr/>
                </p:nvSpPr>
                <p:spPr>
                  <a:xfrm>
                    <a:off x="7080934" y="2250918"/>
                    <a:ext cx="513175" cy="514692"/>
                  </a:xfrm>
                  <a:prstGeom prst="ellipse">
                    <a:avLst/>
                  </a:prstGeom>
                  <a:solidFill>
                    <a:srgbClr val="F9F9F9"/>
                  </a:solidFill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" name="Straight Arrow Connector 7"/>
                  <p:cNvCxnSpPr/>
                  <p:nvPr/>
                </p:nvCxnSpPr>
                <p:spPr>
                  <a:xfrm>
                    <a:off x="6045312" y="1638343"/>
                    <a:ext cx="1035622" cy="869921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Straight Arrow Connector 8"/>
                  <p:cNvCxnSpPr/>
                  <p:nvPr/>
                </p:nvCxnSpPr>
                <p:spPr>
                  <a:xfrm>
                    <a:off x="6039904" y="2191529"/>
                    <a:ext cx="1041030" cy="316735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Straight Arrow Connector 10"/>
                  <p:cNvCxnSpPr/>
                  <p:nvPr/>
                </p:nvCxnSpPr>
                <p:spPr>
                  <a:xfrm flipV="1">
                    <a:off x="6034496" y="2508264"/>
                    <a:ext cx="1046438" cy="244150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Arrow Connector 11"/>
                  <p:cNvCxnSpPr/>
                  <p:nvPr/>
                </p:nvCxnSpPr>
                <p:spPr>
                  <a:xfrm flipV="1">
                    <a:off x="6027898" y="2508264"/>
                    <a:ext cx="1053037" cy="810532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Arrow Connector 12"/>
                  <p:cNvCxnSpPr/>
                  <p:nvPr/>
                </p:nvCxnSpPr>
                <p:spPr>
                  <a:xfrm flipV="1">
                    <a:off x="6039904" y="1876557"/>
                    <a:ext cx="1041029" cy="314972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" name="Oval 13"/>
                  <p:cNvSpPr/>
                  <p:nvPr/>
                </p:nvSpPr>
                <p:spPr>
                  <a:xfrm>
                    <a:off x="7080933" y="1619211"/>
                    <a:ext cx="513175" cy="514692"/>
                  </a:xfrm>
                  <a:prstGeom prst="ellipse">
                    <a:avLst/>
                  </a:prstGeom>
                  <a:solidFill>
                    <a:srgbClr val="F9F9F9"/>
                  </a:solidFill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" name="Oval 14"/>
                  <p:cNvSpPr/>
                  <p:nvPr/>
                </p:nvSpPr>
                <p:spPr>
                  <a:xfrm>
                    <a:off x="7091527" y="2841353"/>
                    <a:ext cx="513175" cy="514692"/>
                  </a:xfrm>
                  <a:prstGeom prst="ellipse">
                    <a:avLst/>
                  </a:prstGeom>
                  <a:solidFill>
                    <a:srgbClr val="F9F9F9"/>
                  </a:solidFill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6" name="Straight Arrow Connector 15"/>
                  <p:cNvCxnSpPr/>
                  <p:nvPr/>
                </p:nvCxnSpPr>
                <p:spPr>
                  <a:xfrm>
                    <a:off x="6033173" y="1625147"/>
                    <a:ext cx="1047760" cy="251410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Arrow Connector 16"/>
                  <p:cNvCxnSpPr/>
                  <p:nvPr/>
                </p:nvCxnSpPr>
                <p:spPr>
                  <a:xfrm flipV="1">
                    <a:off x="6034496" y="1876557"/>
                    <a:ext cx="1046437" cy="875857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Arrow Connector 17"/>
                  <p:cNvCxnSpPr/>
                  <p:nvPr/>
                </p:nvCxnSpPr>
                <p:spPr>
                  <a:xfrm flipV="1">
                    <a:off x="6027898" y="1876557"/>
                    <a:ext cx="1053035" cy="1442240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6" name="TextBox 45"/>
                <p:cNvSpPr txBox="1"/>
                <p:nvPr/>
              </p:nvSpPr>
              <p:spPr>
                <a:xfrm>
                  <a:off x="2720446" y="5824105"/>
                  <a:ext cx="1992784" cy="369332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Karla" charset="0"/>
                      <a:ea typeface="Karla" charset="0"/>
                      <a:cs typeface="Karla" charset="0"/>
                    </a:rPr>
                    <a:t>OUTPUT UNIT</a:t>
                  </a: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617213" y="2196909"/>
                  <a:ext cx="102784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Karla" charset="0"/>
                      <a:ea typeface="Karla" charset="0"/>
                      <a:cs typeface="Karla" charset="0"/>
                    </a:rPr>
                    <a:t>A score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4618851" y="3265382"/>
                  <a:ext cx="104067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Karla" charset="0"/>
                      <a:ea typeface="Karla" charset="0"/>
                      <a:cs typeface="Karla" charset="0"/>
                    </a:rPr>
                    <a:t>B score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4657557" y="4287093"/>
                  <a:ext cx="103746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Karla" charset="0"/>
                      <a:ea typeface="Karla" charset="0"/>
                      <a:cs typeface="Karla" charset="0"/>
                    </a:rPr>
                    <a:t>C score</a:t>
                  </a:r>
                </a:p>
              </p:txBody>
            </p:sp>
          </p:grpSp>
          <p:cxnSp>
            <p:nvCxnSpPr>
              <p:cNvPr id="29" name="Straight Arrow Connector 28"/>
              <p:cNvCxnSpPr>
                <a:endCxn id="15" idx="2"/>
              </p:cNvCxnSpPr>
              <p:nvPr/>
            </p:nvCxnSpPr>
            <p:spPr>
              <a:xfrm flipV="1">
                <a:off x="1405090" y="4755632"/>
                <a:ext cx="1862456" cy="371198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endCxn id="15" idx="2"/>
              </p:cNvCxnSpPr>
              <p:nvPr/>
            </p:nvCxnSpPr>
            <p:spPr>
              <a:xfrm>
                <a:off x="1435588" y="4138883"/>
                <a:ext cx="1831958" cy="616749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>
                <a:endCxn id="15" idx="2"/>
              </p:cNvCxnSpPr>
              <p:nvPr/>
            </p:nvCxnSpPr>
            <p:spPr>
              <a:xfrm>
                <a:off x="1435588" y="3167146"/>
                <a:ext cx="1831958" cy="1588486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>
                <a:endCxn id="15" idx="2"/>
              </p:cNvCxnSpPr>
              <p:nvPr/>
            </p:nvCxnSpPr>
            <p:spPr>
              <a:xfrm>
                <a:off x="1405094" y="2152290"/>
                <a:ext cx="1862452" cy="2603342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E53C0B7-D463-AB42-9CFE-4F5ABAB748F0}"/>
              </a:ext>
            </a:extLst>
          </p:cNvPr>
          <p:cNvGrpSpPr/>
          <p:nvPr/>
        </p:nvGrpSpPr>
        <p:grpSpPr>
          <a:xfrm>
            <a:off x="4617213" y="1086461"/>
            <a:ext cx="2806533" cy="646331"/>
            <a:chOff x="4617213" y="1086461"/>
            <a:chExt cx="2806533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5B34B5B-8004-EA45-B560-D81524F70FCC}"/>
                    </a:ext>
                  </a:extLst>
                </p:cNvPr>
                <p:cNvSpPr txBox="1"/>
                <p:nvPr/>
              </p:nvSpPr>
              <p:spPr>
                <a:xfrm>
                  <a:off x="4617213" y="1086461"/>
                  <a:ext cx="1936831" cy="646331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≤1</m:t>
                        </m:r>
                      </m:oMath>
                    </m:oMathPara>
                  </a14:m>
                  <a:endParaRPr lang="en-US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5B34B5B-8004-EA45-B560-D81524F70F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7213" y="1086461"/>
                  <a:ext cx="1936831" cy="64633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01480D1-7B71-CB40-8555-E2EEDDDE8E35}"/>
                </a:ext>
              </a:extLst>
            </p:cNvPr>
            <p:cNvCxnSpPr/>
            <p:nvPr/>
          </p:nvCxnSpPr>
          <p:spPr>
            <a:xfrm>
              <a:off x="6692900" y="1368156"/>
              <a:ext cx="730846" cy="0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9287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593266" y="862911"/>
                <a:ext cx="3615425" cy="115390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266" y="862911"/>
                <a:ext cx="3615425" cy="1153906"/>
              </a:xfrm>
              <a:prstGeom prst="rect">
                <a:avLst/>
              </a:prstGeom>
              <a:blipFill>
                <a:blip r:embed="rId2"/>
                <a:stretch>
                  <a:fillRect t="-16667" b="-10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1405098" y="1961362"/>
            <a:ext cx="2981910" cy="3372637"/>
            <a:chOff x="6027898" y="1502914"/>
            <a:chExt cx="1702945" cy="1926086"/>
          </a:xfrm>
        </p:grpSpPr>
        <p:sp>
          <p:nvSpPr>
            <p:cNvPr id="6" name="Rectangle 5"/>
            <p:cNvSpPr/>
            <p:nvPr/>
          </p:nvSpPr>
          <p:spPr>
            <a:xfrm>
              <a:off x="6944201" y="1502914"/>
              <a:ext cx="786642" cy="192608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7080934" y="2250918"/>
              <a:ext cx="513175" cy="514692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6045312" y="1638343"/>
              <a:ext cx="1035622" cy="8699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6039904" y="2191529"/>
              <a:ext cx="1041030" cy="31673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6034496" y="2508264"/>
              <a:ext cx="1046438" cy="24415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6027898" y="2508264"/>
              <a:ext cx="1053037" cy="81053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6039904" y="1876557"/>
              <a:ext cx="1041029" cy="31497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7080933" y="1619211"/>
              <a:ext cx="513175" cy="514692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7091527" y="2841353"/>
              <a:ext cx="513175" cy="514692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6033173" y="1625147"/>
              <a:ext cx="1047760" cy="25141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6034496" y="1876557"/>
              <a:ext cx="1046437" cy="875857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6027898" y="1876557"/>
              <a:ext cx="1053035" cy="144224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endCxn id="15" idx="2"/>
          </p:cNvCxnSpPr>
          <p:nvPr/>
        </p:nvCxnSpPr>
        <p:spPr>
          <a:xfrm>
            <a:off x="1405094" y="2152290"/>
            <a:ext cx="1862452" cy="260334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5" idx="2"/>
          </p:cNvCxnSpPr>
          <p:nvPr/>
        </p:nvCxnSpPr>
        <p:spPr>
          <a:xfrm>
            <a:off x="1435588" y="3167146"/>
            <a:ext cx="1831958" cy="158848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5" idx="2"/>
          </p:cNvCxnSpPr>
          <p:nvPr/>
        </p:nvCxnSpPr>
        <p:spPr>
          <a:xfrm>
            <a:off x="1435588" y="4138883"/>
            <a:ext cx="1831958" cy="61674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15" idx="2"/>
          </p:cNvCxnSpPr>
          <p:nvPr/>
        </p:nvCxnSpPr>
        <p:spPr>
          <a:xfrm flipV="1">
            <a:off x="1405090" y="4755632"/>
            <a:ext cx="1862456" cy="37119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4" idx="6"/>
          </p:cNvCxnSpPr>
          <p:nvPr/>
        </p:nvCxnSpPr>
        <p:spPr>
          <a:xfrm>
            <a:off x="4147580" y="2615623"/>
            <a:ext cx="193683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7" idx="6"/>
            <a:endCxn id="50" idx="1"/>
          </p:cNvCxnSpPr>
          <p:nvPr/>
        </p:nvCxnSpPr>
        <p:spPr>
          <a:xfrm flipV="1">
            <a:off x="4147582" y="3709729"/>
            <a:ext cx="1936829" cy="120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5" idx="6"/>
          </p:cNvCxnSpPr>
          <p:nvPr/>
        </p:nvCxnSpPr>
        <p:spPr>
          <a:xfrm>
            <a:off x="4166131" y="4755632"/>
            <a:ext cx="191828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0" y="1317356"/>
            <a:ext cx="1405091" cy="441701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-666895" y="3302781"/>
            <a:ext cx="2834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rest of the network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225070" y="5758433"/>
            <a:ext cx="1992784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OUTPUT UNIT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617213" y="2196909"/>
            <a:ext cx="1027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Karla" charset="0"/>
                <a:ea typeface="Karla" charset="0"/>
                <a:cs typeface="Karla" charset="0"/>
              </a:rPr>
              <a:t>A score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618851" y="3265382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Karla" charset="0"/>
                <a:ea typeface="Karla" charset="0"/>
                <a:cs typeface="Karla" charset="0"/>
              </a:rPr>
              <a:t>B score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657557" y="4287093"/>
            <a:ext cx="1037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Karla" charset="0"/>
                <a:ea typeface="Karla" charset="0"/>
                <a:cs typeface="Karla" charset="0"/>
              </a:rPr>
              <a:t>C score</a:t>
            </a:r>
          </a:p>
        </p:txBody>
      </p:sp>
      <p:grpSp>
        <p:nvGrpSpPr>
          <p:cNvPr id="69" name="Group 68"/>
          <p:cNvGrpSpPr/>
          <p:nvPr/>
        </p:nvGrpSpPr>
        <p:grpSpPr>
          <a:xfrm>
            <a:off x="6084411" y="2023410"/>
            <a:ext cx="4190963" cy="3372637"/>
            <a:chOff x="6084411" y="2023410"/>
            <a:chExt cx="4190963" cy="3372637"/>
          </a:xfrm>
        </p:grpSpPr>
        <p:sp>
          <p:nvSpPr>
            <p:cNvPr id="50" name="Rectangle 49"/>
            <p:cNvSpPr/>
            <p:nvPr/>
          </p:nvSpPr>
          <p:spPr>
            <a:xfrm>
              <a:off x="6084411" y="2023410"/>
              <a:ext cx="1377435" cy="337263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>
              <a:off x="7461846" y="2590845"/>
              <a:ext cx="628269" cy="617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7461846" y="3703554"/>
              <a:ext cx="628269" cy="617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>
              <a:off x="7461846" y="4755632"/>
              <a:ext cx="628269" cy="617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8312977" y="2390790"/>
              <a:ext cx="1949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Karla" charset="0"/>
                  <a:ea typeface="Karla" charset="0"/>
                  <a:cs typeface="Karla" charset="0"/>
                </a:rPr>
                <a:t>Probability of A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312977" y="3483563"/>
              <a:ext cx="19623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Karla" charset="0"/>
                  <a:ea typeface="Karla" charset="0"/>
                  <a:cs typeface="Karla" charset="0"/>
                </a:rPr>
                <a:t>Probability of B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312977" y="4550719"/>
              <a:ext cx="19591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Karla" charset="0"/>
                  <a:ea typeface="Karla" charset="0"/>
                  <a:cs typeface="Karla" charset="0"/>
                </a:rPr>
                <a:t>Probability of C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1868745" y="1186020"/>
                <a:ext cx="13802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745" y="1186020"/>
                <a:ext cx="1380250" cy="584775"/>
              </a:xfrm>
              <a:prstGeom prst="rect">
                <a:avLst/>
              </a:prstGeom>
              <a:blipFill>
                <a:blip r:embed="rId3"/>
                <a:stretch>
                  <a:fillRect l="-3704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 rot="16200000">
            <a:off x="6000323" y="3400215"/>
            <a:ext cx="1545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SoftMax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8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9996549" y="216531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1405098" y="1961362"/>
            <a:ext cx="6056749" cy="3372637"/>
            <a:chOff x="6027898" y="1502914"/>
            <a:chExt cx="3458961" cy="1926086"/>
          </a:xfrm>
        </p:grpSpPr>
        <p:sp>
          <p:nvSpPr>
            <p:cNvPr id="6" name="Rectangle 5"/>
            <p:cNvSpPr/>
            <p:nvPr/>
          </p:nvSpPr>
          <p:spPr>
            <a:xfrm>
              <a:off x="6944201" y="1502914"/>
              <a:ext cx="2542658" cy="192608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7080934" y="2250918"/>
              <a:ext cx="513175" cy="514692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6045312" y="1638343"/>
              <a:ext cx="1035622" cy="8699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6039904" y="2191529"/>
              <a:ext cx="1041030" cy="31673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6034496" y="2508264"/>
              <a:ext cx="1046438" cy="24415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6027898" y="2508264"/>
              <a:ext cx="1053037" cy="81053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6039904" y="1876557"/>
              <a:ext cx="1041029" cy="31497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7080933" y="1619211"/>
              <a:ext cx="513175" cy="514692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7091527" y="2841353"/>
              <a:ext cx="513175" cy="514692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6033173" y="1625147"/>
              <a:ext cx="1047760" cy="25141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6034496" y="1876557"/>
              <a:ext cx="1046437" cy="875857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6027898" y="1876557"/>
              <a:ext cx="1053035" cy="144224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endCxn id="15" idx="2"/>
          </p:cNvCxnSpPr>
          <p:nvPr/>
        </p:nvCxnSpPr>
        <p:spPr>
          <a:xfrm>
            <a:off x="1405094" y="2152290"/>
            <a:ext cx="1862452" cy="260334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5" idx="2"/>
          </p:cNvCxnSpPr>
          <p:nvPr/>
        </p:nvCxnSpPr>
        <p:spPr>
          <a:xfrm>
            <a:off x="1435588" y="3167146"/>
            <a:ext cx="1831958" cy="158848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5" idx="2"/>
          </p:cNvCxnSpPr>
          <p:nvPr/>
        </p:nvCxnSpPr>
        <p:spPr>
          <a:xfrm>
            <a:off x="1435588" y="4138883"/>
            <a:ext cx="1831958" cy="61674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15" idx="2"/>
          </p:cNvCxnSpPr>
          <p:nvPr/>
        </p:nvCxnSpPr>
        <p:spPr>
          <a:xfrm flipV="1">
            <a:off x="1405090" y="4755632"/>
            <a:ext cx="1862456" cy="37119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66" idx="1"/>
          </p:cNvCxnSpPr>
          <p:nvPr/>
        </p:nvCxnSpPr>
        <p:spPr>
          <a:xfrm>
            <a:off x="7470183" y="2650210"/>
            <a:ext cx="842794" cy="262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6" idx="3"/>
            <a:endCxn id="67" idx="1"/>
          </p:cNvCxnSpPr>
          <p:nvPr/>
        </p:nvCxnSpPr>
        <p:spPr>
          <a:xfrm>
            <a:off x="7461847" y="3647681"/>
            <a:ext cx="851130" cy="494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68" idx="1"/>
          </p:cNvCxnSpPr>
          <p:nvPr/>
        </p:nvCxnSpPr>
        <p:spPr>
          <a:xfrm flipV="1">
            <a:off x="7470183" y="4750774"/>
            <a:ext cx="842794" cy="485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0" y="1317356"/>
            <a:ext cx="1405091" cy="441701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-666895" y="3302781"/>
            <a:ext cx="2834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rest of the network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617213" y="5734373"/>
            <a:ext cx="1992784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OUTPUT UNIT</a:t>
            </a:r>
          </a:p>
        </p:txBody>
      </p:sp>
      <p:grpSp>
        <p:nvGrpSpPr>
          <p:cNvPr id="69" name="Group 68"/>
          <p:cNvGrpSpPr/>
          <p:nvPr/>
        </p:nvGrpSpPr>
        <p:grpSpPr>
          <a:xfrm>
            <a:off x="8312977" y="2452782"/>
            <a:ext cx="1962397" cy="2498047"/>
            <a:chOff x="8312977" y="2452782"/>
            <a:chExt cx="1962397" cy="2498047"/>
          </a:xfrm>
        </p:grpSpPr>
        <p:sp>
          <p:nvSpPr>
            <p:cNvPr id="66" name="TextBox 65"/>
            <p:cNvSpPr txBox="1"/>
            <p:nvPr/>
          </p:nvSpPr>
          <p:spPr>
            <a:xfrm>
              <a:off x="8312977" y="2452782"/>
              <a:ext cx="1949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Karla" charset="0"/>
                  <a:ea typeface="Karla" charset="0"/>
                  <a:cs typeface="Karla" charset="0"/>
                </a:rPr>
                <a:t>Probability of A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312977" y="3452567"/>
              <a:ext cx="19623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Karla" charset="0"/>
                  <a:ea typeface="Karla" charset="0"/>
                  <a:cs typeface="Karla" charset="0"/>
                </a:rPr>
                <a:t>Probability of B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312977" y="4550719"/>
              <a:ext cx="19591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Karla" charset="0"/>
                  <a:ea typeface="Karla" charset="0"/>
                  <a:cs typeface="Karla" charset="0"/>
                </a:rPr>
                <a:t>Probability of C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4617213" y="1042404"/>
                <a:ext cx="13802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213" y="1042404"/>
                <a:ext cx="1380250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/>
          <p:cNvSpPr txBox="1"/>
          <p:nvPr/>
        </p:nvSpPr>
        <p:spPr>
          <a:xfrm rot="16200000">
            <a:off x="5241346" y="3273520"/>
            <a:ext cx="1581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SoftMax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C48F814-E565-A14E-A240-1362885FAB4B}"/>
                  </a:ext>
                </a:extLst>
              </p:cNvPr>
              <p:cNvSpPr txBox="1"/>
              <p:nvPr/>
            </p:nvSpPr>
            <p:spPr>
              <a:xfrm>
                <a:off x="7593266" y="862911"/>
                <a:ext cx="3615425" cy="115390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C48F814-E565-A14E-A240-1362885FA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266" y="862911"/>
                <a:ext cx="3615425" cy="1153906"/>
              </a:xfrm>
              <a:prstGeom prst="rect">
                <a:avLst/>
              </a:prstGeom>
              <a:blipFill>
                <a:blip r:embed="rId3"/>
                <a:stretch>
                  <a:fillRect t="-16667" b="-10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85338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Cross Entropy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4026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EE43F-BA4A-4E43-B187-AC4AEEF54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central idea behind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D5ECD-2441-5049-85C9-B10E6FA31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4" y="1177758"/>
            <a:ext cx="11009293" cy="2111143"/>
          </a:xfrm>
        </p:spPr>
        <p:txBody>
          <a:bodyPr/>
          <a:lstStyle/>
          <a:p>
            <a:r>
              <a:rPr lang="en-US" sz="2400" dirty="0"/>
              <a:t>Building a model that is both complex and simple to manipulate by </a:t>
            </a:r>
            <a:r>
              <a:rPr lang="en-US" sz="2400" b="1" dirty="0"/>
              <a:t>composing</a:t>
            </a:r>
            <a:r>
              <a:rPr lang="en-US" sz="2400" dirty="0"/>
              <a:t> multiple functions together.</a:t>
            </a:r>
          </a:p>
          <a:p>
            <a:pPr>
              <a:spcBef>
                <a:spcPts val="2424"/>
              </a:spcBef>
              <a:spcAft>
                <a:spcPts val="1200"/>
              </a:spcAft>
            </a:pPr>
            <a:r>
              <a:rPr lang="en-US" sz="2400" dirty="0"/>
              <a:t>Example: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74CF12-5FE5-8F4B-9FE1-78C6A33B0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83" y="3859003"/>
            <a:ext cx="8116693" cy="324667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F36E275-F04D-584A-B143-B4D002D01693}"/>
              </a:ext>
            </a:extLst>
          </p:cNvPr>
          <p:cNvGrpSpPr/>
          <p:nvPr/>
        </p:nvGrpSpPr>
        <p:grpSpPr>
          <a:xfrm>
            <a:off x="3754358" y="2873107"/>
            <a:ext cx="4379341" cy="1192835"/>
            <a:chOff x="4022326" y="993299"/>
            <a:chExt cx="4379341" cy="119283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5C29611-4143-4C43-9FEB-DC4CBD83E488}"/>
                </a:ext>
              </a:extLst>
            </p:cNvPr>
            <p:cNvGrpSpPr/>
            <p:nvPr/>
          </p:nvGrpSpPr>
          <p:grpSpPr>
            <a:xfrm>
              <a:off x="4022326" y="997150"/>
              <a:ext cx="1450078" cy="1188984"/>
              <a:chOff x="4524990" y="977108"/>
              <a:chExt cx="1450078" cy="1188984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53A56A69-2D6C-FA48-88D4-CC12E1800C58}"/>
                  </a:ext>
                </a:extLst>
              </p:cNvPr>
              <p:cNvSpPr/>
              <p:nvPr/>
            </p:nvSpPr>
            <p:spPr>
              <a:xfrm>
                <a:off x="4524990" y="1354693"/>
                <a:ext cx="492691" cy="485117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X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05FBD02-827C-EF45-98B1-6339D37B20DF}"/>
                  </a:ext>
                </a:extLst>
              </p:cNvPr>
              <p:cNvSpPr/>
              <p:nvPr/>
            </p:nvSpPr>
            <p:spPr>
              <a:xfrm>
                <a:off x="5482377" y="977108"/>
                <a:ext cx="492691" cy="485117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8063C1F-760B-5F47-90BC-D0186A6663DD}"/>
                  </a:ext>
                </a:extLst>
              </p:cNvPr>
              <p:cNvSpPr/>
              <p:nvPr/>
            </p:nvSpPr>
            <p:spPr>
              <a:xfrm>
                <a:off x="5482376" y="1680975"/>
                <a:ext cx="492691" cy="485117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00D8A961-7721-E04F-9C19-D83565DE33CC}"/>
                  </a:ext>
                </a:extLst>
              </p:cNvPr>
              <p:cNvCxnSpPr/>
              <p:nvPr/>
            </p:nvCxnSpPr>
            <p:spPr>
              <a:xfrm flipV="1">
                <a:off x="5017681" y="1219667"/>
                <a:ext cx="464696" cy="377585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1C95F5DA-707E-D642-B72E-807C9956C978}"/>
                  </a:ext>
                </a:extLst>
              </p:cNvPr>
              <p:cNvCxnSpPr/>
              <p:nvPr/>
            </p:nvCxnSpPr>
            <p:spPr>
              <a:xfrm>
                <a:off x="5017681" y="1597252"/>
                <a:ext cx="464695" cy="326282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645C101-D861-2745-BDC5-0C144C32EF43}"/>
                </a:ext>
              </a:extLst>
            </p:cNvPr>
            <p:cNvCxnSpPr/>
            <p:nvPr/>
          </p:nvCxnSpPr>
          <p:spPr>
            <a:xfrm flipV="1">
              <a:off x="5472403" y="1955470"/>
              <a:ext cx="192141" cy="385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CEF59E0-1E23-0542-9E84-E43BE669BFBF}"/>
                </a:ext>
              </a:extLst>
            </p:cNvPr>
            <p:cNvGrpSpPr/>
            <p:nvPr/>
          </p:nvGrpSpPr>
          <p:grpSpPr>
            <a:xfrm>
              <a:off x="5472403" y="993299"/>
              <a:ext cx="684833" cy="1188984"/>
              <a:chOff x="5472403" y="993299"/>
              <a:chExt cx="684833" cy="1188984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CFBC304-FB88-174A-A367-CB09C148F1F3}"/>
                  </a:ext>
                </a:extLst>
              </p:cNvPr>
              <p:cNvSpPr/>
              <p:nvPr/>
            </p:nvSpPr>
            <p:spPr>
              <a:xfrm>
                <a:off x="5664545" y="993299"/>
                <a:ext cx="492691" cy="485117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299349E-EFB7-BA45-8487-96517D8B3CDE}"/>
                  </a:ext>
                </a:extLst>
              </p:cNvPr>
              <p:cNvSpPr/>
              <p:nvPr/>
            </p:nvSpPr>
            <p:spPr>
              <a:xfrm>
                <a:off x="5664544" y="1697166"/>
                <a:ext cx="492691" cy="485117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C9FABCC-7B26-BD4D-982E-2B5DDE2B129F}"/>
                  </a:ext>
                </a:extLst>
              </p:cNvPr>
              <p:cNvCxnSpPr>
                <a:stCxn id="28" idx="6"/>
                <a:endCxn id="22" idx="2"/>
              </p:cNvCxnSpPr>
              <p:nvPr/>
            </p:nvCxnSpPr>
            <p:spPr>
              <a:xfrm flipV="1">
                <a:off x="5472404" y="1235858"/>
                <a:ext cx="192141" cy="3851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6A34AD9C-83BD-DB41-A175-CD88851A2BA3}"/>
                  </a:ext>
                </a:extLst>
              </p:cNvPr>
              <p:cNvCxnSpPr>
                <a:endCxn id="22" idx="2"/>
              </p:cNvCxnSpPr>
              <p:nvPr/>
            </p:nvCxnSpPr>
            <p:spPr>
              <a:xfrm flipV="1">
                <a:off x="5472403" y="1235858"/>
                <a:ext cx="192142" cy="752285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8B9C3C89-1890-7348-881E-E73549DE4C61}"/>
                  </a:ext>
                </a:extLst>
              </p:cNvPr>
              <p:cNvCxnSpPr>
                <a:stCxn id="28" idx="6"/>
                <a:endCxn id="23" idx="2"/>
              </p:cNvCxnSpPr>
              <p:nvPr/>
            </p:nvCxnSpPr>
            <p:spPr>
              <a:xfrm>
                <a:off x="5472404" y="1239709"/>
                <a:ext cx="192140" cy="700016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6AE4360-CF82-3443-85B2-BD3916C0F301}"/>
                </a:ext>
              </a:extLst>
            </p:cNvPr>
            <p:cNvGrpSpPr/>
            <p:nvPr/>
          </p:nvGrpSpPr>
          <p:grpSpPr>
            <a:xfrm>
              <a:off x="6157235" y="995225"/>
              <a:ext cx="725727" cy="1188984"/>
              <a:chOff x="5431509" y="993299"/>
              <a:chExt cx="725727" cy="1188984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9A68943-DAFB-354C-ACDA-79022D4EBDD7}"/>
                  </a:ext>
                </a:extLst>
              </p:cNvPr>
              <p:cNvSpPr/>
              <p:nvPr/>
            </p:nvSpPr>
            <p:spPr>
              <a:xfrm>
                <a:off x="5664545" y="993299"/>
                <a:ext cx="492691" cy="485117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18F1261-1531-7F49-8B6D-20900EDF06E5}"/>
                  </a:ext>
                </a:extLst>
              </p:cNvPr>
              <p:cNvSpPr/>
              <p:nvPr/>
            </p:nvSpPr>
            <p:spPr>
              <a:xfrm>
                <a:off x="5664544" y="1697166"/>
                <a:ext cx="492691" cy="485117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E19CDF7E-9EB1-FB40-8B5A-574B9B9FCD3B}"/>
                  </a:ext>
                </a:extLst>
              </p:cNvPr>
              <p:cNvCxnSpPr>
                <a:stCxn id="22" idx="6"/>
                <a:endCxn id="17" idx="2"/>
              </p:cNvCxnSpPr>
              <p:nvPr/>
            </p:nvCxnSpPr>
            <p:spPr>
              <a:xfrm>
                <a:off x="5431510" y="1233932"/>
                <a:ext cx="233035" cy="1926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C4CB8293-D6D3-304D-ADCD-A87B13CCF47E}"/>
                  </a:ext>
                </a:extLst>
              </p:cNvPr>
              <p:cNvCxnSpPr>
                <a:stCxn id="23" idx="6"/>
              </p:cNvCxnSpPr>
              <p:nvPr/>
            </p:nvCxnSpPr>
            <p:spPr>
              <a:xfrm flipV="1">
                <a:off x="5431509" y="1235859"/>
                <a:ext cx="233036" cy="70194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A6F8C1C0-AC92-4E42-8262-261448AFCF40}"/>
                  </a:ext>
                </a:extLst>
              </p:cNvPr>
              <p:cNvCxnSpPr>
                <a:stCxn id="22" idx="6"/>
              </p:cNvCxnSpPr>
              <p:nvPr/>
            </p:nvCxnSpPr>
            <p:spPr>
              <a:xfrm>
                <a:off x="5431510" y="1233932"/>
                <a:ext cx="233034" cy="705793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6B41D8A-033D-A24F-B39F-97C5077C2EA1}"/>
                </a:ext>
              </a:extLst>
            </p:cNvPr>
            <p:cNvCxnSpPr>
              <a:stCxn id="23" idx="6"/>
              <a:endCxn id="18" idx="2"/>
            </p:cNvCxnSpPr>
            <p:nvPr/>
          </p:nvCxnSpPr>
          <p:spPr>
            <a:xfrm>
              <a:off x="6157235" y="1939725"/>
              <a:ext cx="233035" cy="192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A6CCD1B-F5A5-3C49-8C24-5E5EE3125D85}"/>
                </a:ext>
              </a:extLst>
            </p:cNvPr>
            <p:cNvGrpSpPr/>
            <p:nvPr/>
          </p:nvGrpSpPr>
          <p:grpSpPr>
            <a:xfrm>
              <a:off x="6891731" y="1235857"/>
              <a:ext cx="1509936" cy="703867"/>
              <a:chOff x="5975067" y="1235687"/>
              <a:chExt cx="1509936" cy="703867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6F6D43C-EEDA-7142-BC7A-1135343BE749}"/>
                  </a:ext>
                </a:extLst>
              </p:cNvPr>
              <p:cNvSpPr/>
              <p:nvPr/>
            </p:nvSpPr>
            <p:spPr>
              <a:xfrm>
                <a:off x="6409471" y="1354693"/>
                <a:ext cx="492691" cy="485117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F038B2-E6F2-B643-BC23-F8E4F18BDC26}"/>
                  </a:ext>
                </a:extLst>
              </p:cNvPr>
              <p:cNvSpPr txBox="1"/>
              <p:nvPr/>
            </p:nvSpPr>
            <p:spPr>
              <a:xfrm>
                <a:off x="7188127" y="1407081"/>
                <a:ext cx="296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Y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50610815-13F4-004E-A1E5-DBFDD21D4C04}"/>
                  </a:ext>
                </a:extLst>
              </p:cNvPr>
              <p:cNvCxnSpPr/>
              <p:nvPr/>
            </p:nvCxnSpPr>
            <p:spPr>
              <a:xfrm>
                <a:off x="5975068" y="1235687"/>
                <a:ext cx="434403" cy="377585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96952E1F-FBCE-2747-90E7-C11B94996D1B}"/>
                  </a:ext>
                </a:extLst>
              </p:cNvPr>
              <p:cNvCxnSpPr/>
              <p:nvPr/>
            </p:nvCxnSpPr>
            <p:spPr>
              <a:xfrm flipV="1">
                <a:off x="5975067" y="1613272"/>
                <a:ext cx="434404" cy="326282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B67867A2-BC6D-8C4A-9C36-863B406D2222}"/>
                  </a:ext>
                </a:extLst>
              </p:cNvPr>
              <p:cNvCxnSpPr/>
              <p:nvPr/>
            </p:nvCxnSpPr>
            <p:spPr>
              <a:xfrm flipV="1">
                <a:off x="6902162" y="1591747"/>
                <a:ext cx="326116" cy="5505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231796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673021"/>
              </p:ext>
            </p:extLst>
          </p:nvPr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Cross Entropy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50199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6370"/>
              </p:ext>
            </p:extLst>
          </p:nvPr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Cross Entropy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Gaussian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55408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4974732"/>
              </p:ext>
            </p:extLst>
          </p:nvPr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Cross Entropy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Gaussian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97839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542911"/>
              </p:ext>
            </p:extLst>
          </p:nvPr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Cross Entropy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Gaussian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80688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 for regression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41849" y="2133903"/>
            <a:ext cx="46838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989915" y="5991740"/>
                <a:ext cx="3761414" cy="37920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⟹</m:t>
                      </m:r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⟹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915" y="5991740"/>
                <a:ext cx="3761414" cy="379206"/>
              </a:xfrm>
              <a:prstGeom prst="rect">
                <a:avLst/>
              </a:prstGeom>
              <a:blipFill>
                <a:blip r:embed="rId2"/>
                <a:stretch>
                  <a:fillRect l="-2020" t="-22581" r="-1347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4342693" y="4755024"/>
                <a:ext cx="9319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693" y="4755024"/>
                <a:ext cx="931922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130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/>
          <p:cNvGrpSpPr/>
          <p:nvPr/>
        </p:nvGrpSpPr>
        <p:grpSpPr>
          <a:xfrm>
            <a:off x="2529504" y="4325887"/>
            <a:ext cx="4439291" cy="1365070"/>
            <a:chOff x="2855952" y="2266407"/>
            <a:chExt cx="5963370" cy="1828800"/>
          </a:xfrm>
        </p:grpSpPr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2855952" y="3167743"/>
              <a:ext cx="2034099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6977269" y="3167743"/>
              <a:ext cx="128541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8541026" y="2787852"/>
              <a:ext cx="278296" cy="783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p:sp>
        <p:nvSpPr>
          <p:cNvPr id="25" name="Oval 24"/>
          <p:cNvSpPr>
            <a:spLocks noChangeAspect="1"/>
          </p:cNvSpPr>
          <p:nvPr/>
        </p:nvSpPr>
        <p:spPr>
          <a:xfrm>
            <a:off x="6688974" y="4298792"/>
            <a:ext cx="1361407" cy="136507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402223" y="3623989"/>
            <a:ext cx="1992784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OUTPUT UNIT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6686838" y="4720881"/>
                <a:ext cx="1387367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838" y="4720881"/>
                <a:ext cx="1387367" cy="468205"/>
              </a:xfrm>
              <a:prstGeom prst="rect">
                <a:avLst/>
              </a:prstGeom>
              <a:blipFill>
                <a:blip r:embed="rId4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2576192" y="1232582"/>
            <a:ext cx="5154651" cy="2556588"/>
            <a:chOff x="2918313" y="1588957"/>
            <a:chExt cx="7072303" cy="3507699"/>
          </a:xfrm>
        </p:grpSpPr>
        <p:sp>
          <p:nvSpPr>
            <p:cNvPr id="26" name="Rectangle 25"/>
            <p:cNvSpPr/>
            <p:nvPr/>
          </p:nvSpPr>
          <p:spPr>
            <a:xfrm>
              <a:off x="8911324" y="2610417"/>
              <a:ext cx="1079292" cy="145761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745522" y="1588957"/>
              <a:ext cx="1079292" cy="35076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392118" y="1588957"/>
              <a:ext cx="1079292" cy="35076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4551699" y="1792586"/>
              <a:ext cx="706970" cy="3029897"/>
              <a:chOff x="4551699" y="1792586"/>
              <a:chExt cx="706970" cy="3029897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4554581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4554237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4552043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4551699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6950047" y="1774480"/>
              <a:ext cx="720561" cy="3029897"/>
              <a:chOff x="4534281" y="1792586"/>
              <a:chExt cx="720561" cy="3029897"/>
            </a:xfrm>
          </p:grpSpPr>
          <p:sp>
            <p:nvSpPr>
              <p:cNvPr id="70" name="Oval 69"/>
              <p:cNvSpPr/>
              <p:nvPr/>
            </p:nvSpPr>
            <p:spPr>
              <a:xfrm>
                <a:off x="4541519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4550754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4543334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4534281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5" name="Straight Arrow Connector 34"/>
            <p:cNvCxnSpPr>
              <a:stCxn id="61" idx="6"/>
            </p:cNvCxnSpPr>
            <p:nvPr/>
          </p:nvCxnSpPr>
          <p:spPr>
            <a:xfrm>
              <a:off x="5258669" y="2145671"/>
              <a:ext cx="1702625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61" idx="6"/>
            </p:cNvCxnSpPr>
            <p:nvPr/>
          </p:nvCxnSpPr>
          <p:spPr>
            <a:xfrm>
              <a:off x="5258669" y="2145671"/>
              <a:ext cx="1707851" cy="75898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61" idx="6"/>
            </p:cNvCxnSpPr>
            <p:nvPr/>
          </p:nvCxnSpPr>
          <p:spPr>
            <a:xfrm>
              <a:off x="5258669" y="2145671"/>
              <a:ext cx="1691378" cy="23056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61" idx="6"/>
            </p:cNvCxnSpPr>
            <p:nvPr/>
          </p:nvCxnSpPr>
          <p:spPr>
            <a:xfrm>
              <a:off x="5258669" y="2145671"/>
              <a:ext cx="1700431" cy="15285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5258325" y="2922761"/>
              <a:ext cx="1700775" cy="75144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5258325" y="2922761"/>
              <a:ext cx="1691722" cy="15285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V="1">
              <a:off x="5258325" y="2904655"/>
              <a:ext cx="1708195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5258325" y="2904655"/>
              <a:ext cx="1708195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5256131" y="2127565"/>
              <a:ext cx="1701154" cy="15647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5256131" y="2904655"/>
              <a:ext cx="1710389" cy="78765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V="1">
              <a:off x="5256131" y="3674202"/>
              <a:ext cx="1702969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5256131" y="3692308"/>
              <a:ext cx="1693916" cy="75898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V="1">
              <a:off x="5255787" y="4451292"/>
              <a:ext cx="1694260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V="1">
              <a:off x="5255787" y="3674202"/>
              <a:ext cx="1703313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V="1">
              <a:off x="5255787" y="2904655"/>
              <a:ext cx="1710733" cy="15647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5255787" y="2127565"/>
              <a:ext cx="1701498" cy="234183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endCxn id="61" idx="2"/>
            </p:cNvCxnSpPr>
            <p:nvPr/>
          </p:nvCxnSpPr>
          <p:spPr>
            <a:xfrm flipV="1">
              <a:off x="2935102" y="2145671"/>
              <a:ext cx="1619479" cy="706457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2935102" y="2852128"/>
              <a:ext cx="1619135" cy="7063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2935102" y="2852128"/>
              <a:ext cx="1616941" cy="84018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2935102" y="2852128"/>
              <a:ext cx="1616597" cy="161727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2925958" y="2847556"/>
              <a:ext cx="9144" cy="914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918313" y="3735599"/>
              <a:ext cx="9144" cy="914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Arrow Connector 60"/>
            <p:cNvCxnSpPr>
              <a:endCxn id="61" idx="2"/>
            </p:cNvCxnSpPr>
            <p:nvPr/>
          </p:nvCxnSpPr>
          <p:spPr>
            <a:xfrm flipV="1">
              <a:off x="2927457" y="2145671"/>
              <a:ext cx="1627124" cy="159450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2927457" y="2922761"/>
              <a:ext cx="1626780" cy="81741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2927457" y="3692308"/>
              <a:ext cx="1624586" cy="4786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2927457" y="3740171"/>
              <a:ext cx="1550269" cy="7111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>
              <a:off x="9098926" y="2986138"/>
              <a:ext cx="704088" cy="70617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7678028" y="2145671"/>
              <a:ext cx="1420898" cy="119355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7670608" y="2904655"/>
              <a:ext cx="1428318" cy="43456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7663188" y="3339223"/>
              <a:ext cx="1435738" cy="33497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V="1">
              <a:off x="7654135" y="3339223"/>
              <a:ext cx="1444791" cy="111206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/>
          <p:cNvSpPr txBox="1"/>
          <p:nvPr/>
        </p:nvSpPr>
        <p:spPr>
          <a:xfrm>
            <a:off x="1941848" y="4654302"/>
            <a:ext cx="468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8857007" y="2250918"/>
                <a:ext cx="519468" cy="5665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3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sz="3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7007" y="2250918"/>
                <a:ext cx="519468" cy="56650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/>
          <p:cNvCxnSpPr/>
          <p:nvPr/>
        </p:nvCxnSpPr>
        <p:spPr>
          <a:xfrm>
            <a:off x="7815478" y="2499701"/>
            <a:ext cx="95689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9224332" y="4659573"/>
                <a:ext cx="519468" cy="5665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3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sz="3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4332" y="4659573"/>
                <a:ext cx="519468" cy="56650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/>
          <p:cNvCxnSpPr/>
          <p:nvPr/>
        </p:nvCxnSpPr>
        <p:spPr>
          <a:xfrm>
            <a:off x="8182803" y="4908356"/>
            <a:ext cx="95689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71350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726352"/>
              </p:ext>
            </p:extLst>
          </p:nvPr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Cross Entropy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Gaussian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4342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11619"/>
              </p:ext>
            </p:extLst>
          </p:nvPr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Cross Entropy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Gaussian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Arbitrary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49369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Cross Entropy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Gaussian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Arbitrary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GANS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67457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A115B-E7FA-A943-A6D8-8C3260517F78}"/>
              </a:ext>
            </a:extLst>
          </p:cNvPr>
          <p:cNvSpPr txBox="1">
            <a:spLocks/>
          </p:cNvSpPr>
          <p:nvPr/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z="2400" dirty="0"/>
              <a:t>Constructing an MLP with </a:t>
            </a:r>
            <a:r>
              <a:rPr lang="en-US" sz="2400" dirty="0" err="1"/>
              <a:t>Keras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0203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B6F8F-6764-A740-8758-753E3243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representation of simple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6E9A3FC-E639-C646-AD4A-03FEF46AC1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3414" y="1177758"/>
                <a:ext cx="11009293" cy="2111143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1176"/>
                  </a:spcBef>
                </a:pPr>
                <a:r>
                  <a:rPr lang="en-US" sz="2400" dirty="0"/>
                  <a:t>We build these complex functions by composing simple functions of the form: </a:t>
                </a:r>
              </a:p>
              <a:p>
                <a:pPr algn="ctr">
                  <a:spcBef>
                    <a:spcPts val="1176"/>
                  </a:spcBef>
                </a:pP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𝑋𝑊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1176"/>
                  </a:spcBef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/>
                  <a:t> is the activation function. </a:t>
                </a:r>
              </a:p>
              <a:p>
                <a:pPr>
                  <a:spcBef>
                    <a:spcPts val="1176"/>
                  </a:spcBef>
                </a:pPr>
                <a:r>
                  <a:rPr lang="en-US" sz="2400" dirty="0"/>
                  <a:t>We represent our simple function as a </a:t>
                </a:r>
                <a:r>
                  <a:rPr lang="en-US" sz="2400" b="1" dirty="0"/>
                  <a:t>graph</a:t>
                </a:r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6E9A3FC-E639-C646-AD4A-03FEF46AC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14" y="1177758"/>
                <a:ext cx="11009293" cy="2111143"/>
              </a:xfrm>
              <a:prstGeom prst="rect">
                <a:avLst/>
              </a:prstGeom>
              <a:blipFill>
                <a:blip r:embed="rId2"/>
                <a:stretch>
                  <a:fillRect l="-807" t="-2395" b="-185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6EDD561-794C-F340-9E2B-4F678D348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379" y="3663115"/>
            <a:ext cx="2700649" cy="31948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397593-12C5-464C-85EC-6C64FBB715D4}"/>
                  </a:ext>
                </a:extLst>
              </p:cNvPr>
              <p:cNvSpPr txBox="1"/>
              <p:nvPr/>
            </p:nvSpPr>
            <p:spPr>
              <a:xfrm>
                <a:off x="6005848" y="4506504"/>
                <a:ext cx="4078310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464646"/>
                    </a:solidFill>
                    <a:latin typeface="Karla"/>
                    <a:cs typeface="Karla"/>
                  </a:rPr>
                  <a:t>Each edge in this graph represents multiplication by a different weight,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cs typeface="Karla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cs typeface="Karla"/>
                          </a:rPr>
                          <m:t>𝑤</m:t>
                        </m:r>
                      </m:e>
                      <m:sub>
                        <m:r>
                          <a:rPr lang="en-US" sz="2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cs typeface="Karla"/>
                          </a:rPr>
                          <m:t>𝑖</m:t>
                        </m:r>
                      </m:sub>
                    </m:sSub>
                    <m:r>
                      <a:rPr lang="en-US" sz="2400">
                        <a:solidFill>
                          <a:srgbClr val="464646"/>
                        </a:solidFill>
                        <a:latin typeface="Cambria Math" panose="02040503050406030204" pitchFamily="18" charset="0"/>
                        <a:cs typeface="Karla"/>
                      </a:rPr>
                      <m:t>.</m:t>
                    </m:r>
                  </m:oMath>
                </a14:m>
                <a:endParaRPr lang="en-US" sz="2400" dirty="0">
                  <a:solidFill>
                    <a:srgbClr val="464646"/>
                  </a:solidFill>
                  <a:latin typeface="Karla"/>
                  <a:cs typeface="Karla"/>
                </a:endParaRPr>
              </a:p>
              <a:p>
                <a:endParaRPr lang="en-US" sz="2000" dirty="0">
                  <a:latin typeface="Karla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397593-12C5-464C-85EC-6C64FBB71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848" y="4506504"/>
                <a:ext cx="4078310" cy="1508105"/>
              </a:xfrm>
              <a:prstGeom prst="rect">
                <a:avLst/>
              </a:prstGeom>
              <a:blipFill>
                <a:blip r:embed="rId4"/>
                <a:stretch>
                  <a:fillRect l="-2181" t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0011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68BD9-B88F-E14A-B08D-EAA4DF2E6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zoo of neural network architectures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01A57F-76A6-2F46-A37E-0001F1CA12D7}"/>
              </a:ext>
            </a:extLst>
          </p:cNvPr>
          <p:cNvSpPr txBox="1"/>
          <p:nvPr/>
        </p:nvSpPr>
        <p:spPr>
          <a:xfrm>
            <a:off x="349292" y="5515906"/>
            <a:ext cx="5642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Different architectures result into functions with very different properties.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A0A69B-5B6A-1E45-AB30-D672360AF8A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576767" y="1077183"/>
            <a:ext cx="4983480" cy="4085625"/>
          </a:xfrm>
          <a:prstGeom prst="rect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51D04A-3A8D-234E-9F87-B68D30B183A4}"/>
              </a:ext>
            </a:extLst>
          </p:cNvPr>
          <p:cNvSpPr txBox="1"/>
          <p:nvPr/>
        </p:nvSpPr>
        <p:spPr>
          <a:xfrm>
            <a:off x="6576767" y="5515906"/>
            <a:ext cx="5642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Larger networks can express more complex functions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6738E0-C84C-924C-84F2-C446353D1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28" y="1075440"/>
            <a:ext cx="4984596" cy="4087368"/>
          </a:xfrm>
          <a:prstGeom prst="rect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07933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326295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977269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08850" y="3174403"/>
            <a:ext cx="278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X</a:t>
            </a:r>
            <a:endParaRPr lang="en-US" sz="32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41026" y="3158044"/>
            <a:ext cx="278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Y</a:t>
            </a:r>
            <a:endParaRPr lang="en-US" sz="2800" dirty="0">
              <a:latin typeface="Cambria Math" charset="0"/>
              <a:ea typeface="Cambria Math" charset="0"/>
              <a:cs typeface="Cambria Math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 rot="19045496">
                <a:off x="5159963" y="3540992"/>
                <a:ext cx="9610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h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𝑊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charset="0"/>
                      </a:rPr>
                      <m:t>𝑋</m:t>
                    </m:r>
                  </m:oMath>
                </a14:m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45496">
                <a:off x="5159963" y="3540992"/>
                <a:ext cx="961032" cy="307777"/>
              </a:xfrm>
              <a:prstGeom prst="rect">
                <a:avLst/>
              </a:prstGeom>
              <a:blipFill rotWithShape="0">
                <a:blip r:embed="rId2"/>
                <a:stretch>
                  <a:fillRect l="-17881" t="-4138" r="-7285" b="-2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6699241" y="2696750"/>
                <a:ext cx="10599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𝑌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h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41" y="2696750"/>
                <a:ext cx="1059906" cy="307777"/>
              </a:xfrm>
              <a:prstGeom prst="rect">
                <a:avLst/>
              </a:prstGeom>
              <a:blipFill>
                <a:blip r:embed="rId3"/>
                <a:stretch>
                  <a:fillRect l="-4706" r="-7059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ie 10"/>
          <p:cNvSpPr>
            <a:spLocks noChangeAspect="1"/>
          </p:cNvSpPr>
          <p:nvPr/>
        </p:nvSpPr>
        <p:spPr>
          <a:xfrm>
            <a:off x="5009319" y="2514600"/>
            <a:ext cx="1828800" cy="1809135"/>
          </a:xfrm>
          <a:prstGeom prst="pie">
            <a:avLst/>
          </a:prstGeom>
          <a:solidFill>
            <a:srgbClr val="F9F9F9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5009320" y="2514600"/>
            <a:ext cx="1828800" cy="18288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10831" y="1266910"/>
            <a:ext cx="1074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input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47894" y="1051466"/>
            <a:ext cx="13516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neuron</a:t>
            </a:r>
          </a:p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node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91648" y="1266909"/>
            <a:ext cx="1298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output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93009" y="2147899"/>
            <a:ext cx="3249608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Affine transformation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30466" y="4886328"/>
            <a:ext cx="10012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activation function. So far we have only talked about sigmoid as an activation function but there are other choices.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891648" y="2622451"/>
            <a:ext cx="1616148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Activation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BEC63E-1FA9-8D40-8FE8-1089B4461AF3}"/>
                  </a:ext>
                </a:extLst>
              </p:cNvPr>
              <p:cNvSpPr txBox="1"/>
              <p:nvPr/>
            </p:nvSpPr>
            <p:spPr>
              <a:xfrm>
                <a:off x="6678017" y="2270862"/>
                <a:ext cx="11023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BEC63E-1FA9-8D40-8FE8-1089B4461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017" y="2270862"/>
                <a:ext cx="1102353" cy="307777"/>
              </a:xfrm>
              <a:prstGeom prst="rect">
                <a:avLst/>
              </a:prstGeom>
              <a:blipFill>
                <a:blip r:embed="rId4"/>
                <a:stretch>
                  <a:fillRect l="-4545" r="-4545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464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0.11679 -0.1754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87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520000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13" grpId="0"/>
      <p:bldP spid="11" grpId="0" animBg="1"/>
      <p:bldP spid="14" grpId="0" animBg="1"/>
      <p:bldP spid="18" grpId="0"/>
      <p:bldP spid="19" grpId="0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129589"/>
            <a:ext cx="2576623" cy="1179095"/>
            <a:chOff x="3312867" y="1299411"/>
            <a:chExt cx="3996394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2213810"/>
              <a:ext cx="2167594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1743771" y="4110789"/>
            <a:ext cx="2555358" cy="1179095"/>
            <a:chOff x="3312867" y="1299411"/>
            <a:chExt cx="3963412" cy="1828800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>
              <a:stCxn id="11" idx="6"/>
              <a:endCxn id="17" idx="2"/>
            </p:cNvCxnSpPr>
            <p:nvPr/>
          </p:nvCxnSpPr>
          <p:spPr>
            <a:xfrm flipV="1">
              <a:off x="5141667" y="2213810"/>
              <a:ext cx="2134612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299129" y="2129588"/>
            <a:ext cx="2576623" cy="1458341"/>
            <a:chOff x="3312867" y="1299411"/>
            <a:chExt cx="3996394" cy="2261916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14" idx="6"/>
              <a:endCxn id="26" idx="2"/>
            </p:cNvCxnSpPr>
            <p:nvPr/>
          </p:nvCxnSpPr>
          <p:spPr>
            <a:xfrm>
              <a:off x="5141667" y="2213812"/>
              <a:ext cx="2167594" cy="1347515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299129" y="3587929"/>
            <a:ext cx="2576623" cy="1701954"/>
            <a:chOff x="3312867" y="488446"/>
            <a:chExt cx="3996394" cy="2639765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/>
            <p:cNvCxnSpPr>
              <a:stCxn id="17" idx="6"/>
              <a:endCxn id="26" idx="2"/>
            </p:cNvCxnSpPr>
            <p:nvPr/>
          </p:nvCxnSpPr>
          <p:spPr>
            <a:xfrm flipV="1">
              <a:off x="5141667" y="488446"/>
              <a:ext cx="2167594" cy="172536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7" idx="2"/>
          </p:cNvCxnSpPr>
          <p:nvPr/>
        </p:nvCxnSpPr>
        <p:spPr>
          <a:xfrm>
            <a:off x="2901601" y="2719137"/>
            <a:ext cx="1397528" cy="198119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6"/>
            <a:endCxn id="14" idx="2"/>
          </p:cNvCxnSpPr>
          <p:nvPr/>
        </p:nvCxnSpPr>
        <p:spPr>
          <a:xfrm flipV="1">
            <a:off x="2922866" y="2719136"/>
            <a:ext cx="1376263" cy="198120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>
            <a:spLocks noChangeAspect="1"/>
          </p:cNvSpPr>
          <p:nvPr/>
        </p:nvSpPr>
        <p:spPr>
          <a:xfrm>
            <a:off x="6875752" y="299838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122253" y="3409635"/>
                <a:ext cx="686092" cy="2847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253" y="3409635"/>
                <a:ext cx="686092" cy="284758"/>
              </a:xfrm>
              <a:prstGeom prst="rect">
                <a:avLst/>
              </a:prstGeom>
              <a:blipFill rotWithShape="0">
                <a:blip r:embed="rId4"/>
                <a:stretch>
                  <a:fillRect t="-23404" r="-8850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277864" y="2552879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864" y="2552879"/>
                <a:ext cx="695861" cy="276999"/>
              </a:xfrm>
              <a:prstGeom prst="rect">
                <a:avLst/>
              </a:prstGeom>
              <a:blipFill>
                <a:blip r:embed="rId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320394" y="4540749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394" y="4540749"/>
                <a:ext cx="695861" cy="276999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522530" y="1327484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Input layer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25600" y="1369426"/>
            <a:ext cx="19261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633248" y="1369426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output layer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5478224" y="2085741"/>
                <a:ext cx="3711554" cy="557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224" y="2085741"/>
                <a:ext cx="3711554" cy="557332"/>
              </a:xfrm>
              <a:prstGeom prst="rect">
                <a:avLst/>
              </a:prstGeom>
              <a:blipFill rotWithShape="0">
                <a:blip r:embed="rId7"/>
                <a:stretch>
                  <a:fillRect b="-16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5478224" y="4978955"/>
                <a:ext cx="3711554" cy="8348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224" y="4978955"/>
                <a:ext cx="3711554" cy="834844"/>
              </a:xfrm>
              <a:prstGeom prst="rect">
                <a:avLst/>
              </a:prstGeom>
              <a:blipFill rotWithShape="0">
                <a:blip r:embed="rId8"/>
                <a:stretch>
                  <a:fillRect l="-3284" t="-14599" b="-25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8257163" y="3386157"/>
                <a:ext cx="1500780" cy="2844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𝑔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163" y="3386157"/>
                <a:ext cx="1500780" cy="284437"/>
              </a:xfrm>
              <a:prstGeom prst="rect">
                <a:avLst/>
              </a:prstGeom>
              <a:blipFill rotWithShape="0">
                <a:blip r:embed="rId9"/>
                <a:stretch>
                  <a:fillRect t="-23404" r="-2033" b="-34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/>
          <p:cNvSpPr txBox="1"/>
          <p:nvPr/>
        </p:nvSpPr>
        <p:spPr>
          <a:xfrm>
            <a:off x="8160205" y="4095303"/>
            <a:ext cx="169469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Output function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H="1" flipV="1">
            <a:off x="8843543" y="3744479"/>
            <a:ext cx="0" cy="35082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10215154" y="3375907"/>
                <a:ext cx="1500780" cy="2844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𝐽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ℒ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b="0" i="0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5154" y="3375907"/>
                <a:ext cx="1500780" cy="284437"/>
              </a:xfrm>
              <a:prstGeom prst="rect">
                <a:avLst/>
              </a:prstGeom>
              <a:blipFill rotWithShape="0">
                <a:blip r:embed="rId10"/>
                <a:stretch>
                  <a:fillRect t="-26087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/>
          <p:nvPr/>
        </p:nvCxnSpPr>
        <p:spPr>
          <a:xfrm flipV="1">
            <a:off x="9797132" y="3528375"/>
            <a:ext cx="457211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993485" y="4090880"/>
            <a:ext cx="142218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/>
              <a:t>Loss function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H="1" flipV="1">
            <a:off x="10704577" y="3740055"/>
            <a:ext cx="0" cy="35082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755677" y="5812742"/>
            <a:ext cx="10012151" cy="830997"/>
          </a:xfrm>
          <a:prstGeom prst="rect">
            <a:avLst/>
          </a:prstGeom>
          <a:solidFill>
            <a:srgbClr val="F9F9F9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the output layer and the loss function. So far we consider sigmoid as the output and log-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bernouli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B99191B-19F8-EE42-8D7C-71697C043A4A}"/>
              </a:ext>
            </a:extLst>
          </p:cNvPr>
          <p:cNvCxnSpPr>
            <a:stCxn id="14" idx="0"/>
            <a:endCxn id="14" idx="4"/>
          </p:cNvCxnSpPr>
          <p:nvPr/>
        </p:nvCxnSpPr>
        <p:spPr>
          <a:xfrm>
            <a:off x="4888677" y="2129588"/>
            <a:ext cx="0" cy="117909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6DE326F-E466-DE4E-8801-933687357160}"/>
              </a:ext>
            </a:extLst>
          </p:cNvPr>
          <p:cNvCxnSpPr/>
          <p:nvPr/>
        </p:nvCxnSpPr>
        <p:spPr>
          <a:xfrm>
            <a:off x="4888676" y="4117244"/>
            <a:ext cx="0" cy="117909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0B1E931-66F8-DD46-AEAE-773187B87656}"/>
                  </a:ext>
                </a:extLst>
              </p:cNvPr>
              <p:cNvSpPr txBox="1"/>
              <p:nvPr/>
            </p:nvSpPr>
            <p:spPr>
              <a:xfrm>
                <a:off x="4795178" y="2535487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0B1E931-66F8-DD46-AEAE-773187B87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178" y="2535487"/>
                <a:ext cx="695861" cy="276999"/>
              </a:xfrm>
              <a:prstGeom prst="rect">
                <a:avLst/>
              </a:prstGeom>
              <a:blipFill>
                <a:blip r:embed="rId11"/>
                <a:stretch>
                  <a:fillRect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B1114F8-F13A-B841-9B3C-289EEE257E01}"/>
                  </a:ext>
                </a:extLst>
              </p:cNvPr>
              <p:cNvSpPr txBox="1"/>
              <p:nvPr/>
            </p:nvSpPr>
            <p:spPr>
              <a:xfrm>
                <a:off x="4761098" y="4534166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B1114F8-F13A-B841-9B3C-289EEE257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098" y="4534166"/>
                <a:ext cx="695861" cy="276999"/>
              </a:xfrm>
              <a:prstGeom prst="rect">
                <a:avLst/>
              </a:prstGeom>
              <a:blipFill>
                <a:blip r:embed="rId12"/>
                <a:stretch>
                  <a:fillRect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784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/>
      <p:bldP spid="50" grpId="0"/>
      <p:bldP spid="51" grpId="0" animBg="1"/>
      <p:bldP spid="55" grpId="0"/>
      <p:bldP spid="62" grpId="0" animBg="1"/>
      <p:bldP spid="64" grpId="0" animBg="1"/>
    </p:bld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Lecture28-PerceptronMLP-partB</Template>
  <TotalTime>27612</TotalTime>
  <Words>1831</Words>
  <Application>Microsoft Macintosh PowerPoint</Application>
  <PresentationFormat>Widescreen</PresentationFormat>
  <Paragraphs>545</Paragraphs>
  <Slides>58</Slides>
  <Notes>1</Notes>
  <HiddenSlides>9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Cambria Math</vt:lpstr>
      <vt:lpstr>Courier</vt:lpstr>
      <vt:lpstr>Karla</vt:lpstr>
      <vt:lpstr>GEC_template</vt:lpstr>
      <vt:lpstr> Anatomy of NN</vt:lpstr>
      <vt:lpstr>PowerPoint Presentation</vt:lpstr>
      <vt:lpstr>Outline  </vt:lpstr>
      <vt:lpstr>Outline  </vt:lpstr>
      <vt:lpstr>The central idea behind Neural Networks</vt:lpstr>
      <vt:lpstr>Graphical representation of simple functions</vt:lpstr>
      <vt:lpstr>The zoo of neural network architectures 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Outline  </vt:lpstr>
      <vt:lpstr>Outline  </vt:lpstr>
      <vt:lpstr>Activation function</vt:lpstr>
      <vt:lpstr>Sigmoid, σ() (aka logistic) and tanh</vt:lpstr>
      <vt:lpstr>Rectified Linear Unit, ReLU(), Exponential ReLU (ELU)</vt:lpstr>
      <vt:lpstr>Softplus and Swish</vt:lpstr>
      <vt:lpstr>Activation function</vt:lpstr>
      <vt:lpstr>Beyond Linear Models</vt:lpstr>
      <vt:lpstr>Traditional ML</vt:lpstr>
      <vt:lpstr>Deep Learning</vt:lpstr>
      <vt:lpstr>Learning Multiple Components</vt:lpstr>
      <vt:lpstr>softplus</vt:lpstr>
      <vt:lpstr>Swish: A Self-Gated Activation Function  </vt:lpstr>
      <vt:lpstr>TL;DR (too long; didn’t read)</vt:lpstr>
      <vt:lpstr>Outline  </vt:lpstr>
      <vt:lpstr>Loss Function</vt:lpstr>
      <vt:lpstr>Loss Function</vt:lpstr>
      <vt:lpstr>Loss Function</vt:lpstr>
      <vt:lpstr>Loss Function</vt:lpstr>
      <vt:lpstr>Loss Function</vt:lpstr>
      <vt:lpstr>Design Choices</vt:lpstr>
      <vt:lpstr>Output Units</vt:lpstr>
      <vt:lpstr>Output unit for binary classification  </vt:lpstr>
      <vt:lpstr>Output Units</vt:lpstr>
      <vt:lpstr>Output Units</vt:lpstr>
      <vt:lpstr>Output Units</vt:lpstr>
      <vt:lpstr>Output Units</vt:lpstr>
      <vt:lpstr>Output Units</vt:lpstr>
      <vt:lpstr>Output unit for multi-class classification  </vt:lpstr>
      <vt:lpstr>SoftMax</vt:lpstr>
      <vt:lpstr>SoftMax</vt:lpstr>
      <vt:lpstr>SoftMax</vt:lpstr>
      <vt:lpstr>Output Units</vt:lpstr>
      <vt:lpstr>Output Units</vt:lpstr>
      <vt:lpstr>Output Units</vt:lpstr>
      <vt:lpstr>Output Units</vt:lpstr>
      <vt:lpstr>Output Units</vt:lpstr>
      <vt:lpstr>Output unit for regression</vt:lpstr>
      <vt:lpstr>Output Units</vt:lpstr>
      <vt:lpstr>Output Units</vt:lpstr>
      <vt:lpstr>Output Units</vt:lpstr>
      <vt:lpstr>PowerPoint Presentation</vt:lpstr>
    </vt:vector>
  </TitlesOfParts>
  <Company>Harvard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Feedforward Networks</dc:title>
  <dc:creator>Harikrishna Narasimhan</dc:creator>
  <cp:lastModifiedBy>Protopapas, Pavlos</cp:lastModifiedBy>
  <cp:revision>496</cp:revision>
  <cp:lastPrinted>2020-06-12T10:13:14Z</cp:lastPrinted>
  <dcterms:created xsi:type="dcterms:W3CDTF">2017-11-02T16:57:55Z</dcterms:created>
  <dcterms:modified xsi:type="dcterms:W3CDTF">2020-11-11T13:32:46Z</dcterms:modified>
</cp:coreProperties>
</file>